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Default Extension="tiff" ContentType="image/tiff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notesSlides/notesSlide2.xml" ContentType="application/vnd.openxmlformats-officedocument.presentationml.notesSlide+xml"/>
  <Default Extension="wdp" ContentType="image/vnd.ms-photo"/>
  <Override PartName="/ppt/handoutMasters/handoutMaster1.xml" ContentType="application/vnd.openxmlformats-officedocument.presentationml.handoutMaster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1139" r:id="rId2"/>
    <p:sldId id="1247" r:id="rId3"/>
    <p:sldId id="1262" r:id="rId4"/>
    <p:sldId id="1266" r:id="rId5"/>
    <p:sldId id="1271" r:id="rId6"/>
    <p:sldId id="1261" r:id="rId7"/>
    <p:sldId id="1264" r:id="rId8"/>
    <p:sldId id="1267" r:id="rId9"/>
    <p:sldId id="1268" r:id="rId10"/>
    <p:sldId id="1263" r:id="rId11"/>
    <p:sldId id="1250" r:id="rId12"/>
    <p:sldId id="1265" r:id="rId13"/>
    <p:sldId id="1260" r:id="rId14"/>
    <p:sldId id="1269" r:id="rId15"/>
    <p:sldId id="1270" r:id="rId16"/>
  </p:sldIdLst>
  <p:sldSz cx="14630400" cy="8229600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1pPr>
    <a:lvl2pPr marL="652783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2pPr>
    <a:lvl3pPr marL="1305570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3pPr>
    <a:lvl4pPr marL="1958356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4pPr>
    <a:lvl5pPr marL="2611141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5pPr>
    <a:lvl6pPr marL="3263920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6pPr>
    <a:lvl7pPr marL="3916704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7pPr>
    <a:lvl8pPr marL="4569486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8pPr>
    <a:lvl9pPr marL="5222275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/>
  <p:showPr showNarration="1" useTimings="0">
    <p:present/>
    <p:sldAll/>
    <p:penClr>
      <a:schemeClr val="tx1"/>
    </p:penClr>
    <p:extLst>
      <p:ext uri="{EC167BDD-8182-4AB7-AECC-EB403E3ABB37}">
        <p14:laserClr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>
          <a:srgbClr val="FF0000"/>
        </p14:laserClr>
      </p:ext>
      <p:ext uri="{2FDB2607-1784-4EEB-B798-7EB5836EED8A}">
        <p14:showMediaCtrls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"/>
      </p:ext>
    </p:extLst>
  </p:showPr>
  <p:clrMru>
    <a:srgbClr val="EB1575"/>
    <a:srgbClr val="147500"/>
    <a:srgbClr val="900306"/>
    <a:srgbClr val="32415C"/>
    <a:srgbClr val="FB0A10"/>
    <a:srgbClr val="94F0E4"/>
    <a:srgbClr val="5771A0"/>
    <a:srgbClr val="800080"/>
    <a:srgbClr val="66FF33"/>
    <a:srgbClr val="FF0000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SorterView">
  <p:normalViewPr horzBarState="maximized">
    <p:restoredLeft sz="9872" autoAdjust="0"/>
    <p:restoredTop sz="78829" autoAdjust="0"/>
  </p:normalViewPr>
  <p:slideViewPr>
    <p:cSldViewPr>
      <p:cViewPr varScale="1">
        <p:scale>
          <a:sx n="83" d="100"/>
          <a:sy n="83" d="100"/>
        </p:scale>
        <p:origin x="-200" y="-120"/>
      </p:cViewPr>
      <p:guideLst>
        <p:guide orient="horz" pos="2592"/>
        <p:guide pos="4605"/>
      </p:guideLst>
    </p:cSldViewPr>
  </p:slideViewPr>
  <p:outlineViewPr>
    <p:cViewPr>
      <p:scale>
        <a:sx n="33" d="100"/>
        <a:sy n="33" d="100"/>
      </p:scale>
      <p:origin x="0" y="9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106" d="100"/>
          <a:sy n="106" d="100"/>
        </p:scale>
        <p:origin x="-4208" y="-112"/>
      </p:cViewPr>
      <p:guideLst>
        <p:guide orient="horz" pos="2931"/>
        <p:guide pos="2212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28921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31800" y="596900"/>
            <a:ext cx="6183313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8371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6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51180802" indent="-51180802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130557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958356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2611141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3263920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3916704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4569486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222275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596900"/>
            <a:ext cx="6183313" cy="3478213"/>
          </a:xfrm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596900"/>
            <a:ext cx="6183313" cy="3478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and information</a:t>
            </a:r>
            <a:r>
              <a:rPr lang="en-US" baseline="0" dirty="0" smtClean="0"/>
              <a:t> is hard to define. There are philosophical and meta-physical issues. So let’s all watch the Matrix…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79925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596900"/>
            <a:ext cx="6183313" cy="3478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and information</a:t>
            </a:r>
            <a:r>
              <a:rPr lang="en-US" baseline="0" dirty="0" smtClean="0"/>
              <a:t> is hard to define. There are philosophical and meta-physical issues. So let’s all watch the Matrix…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79925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0" y="1188734"/>
            <a:ext cx="4724400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3" y="1188734"/>
            <a:ext cx="4766310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" name="Title Placeholder 21"/>
          <p:cNvSpPr>
            <a:spLocks noGrp="1"/>
          </p:cNvSpPr>
          <p:nvPr>
            <p:ph type="title"/>
          </p:nvPr>
        </p:nvSpPr>
        <p:spPr>
          <a:xfrm>
            <a:off x="883927" y="255056"/>
            <a:ext cx="13060680" cy="914400"/>
          </a:xfrm>
          <a:prstGeom prst="rect">
            <a:avLst/>
          </a:prstGeom>
        </p:spPr>
        <p:txBody>
          <a:bodyPr vert="horz" lIns="130555" tIns="65278" rIns="130555" bIns="65278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883401" y="1188720"/>
            <a:ext cx="13015486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21233" y="217174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0"/>
          <p:cNvSpPr>
            <a:spLocks noChangeArrowheads="1"/>
          </p:cNvSpPr>
          <p:nvPr userDrawn="1"/>
        </p:nvSpPr>
        <p:spPr bwMode="auto">
          <a:xfrm>
            <a:off x="3657600" y="7894720"/>
            <a:ext cx="10972800" cy="3656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67" tIns="36268" rIns="90667" bIns="3626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</a:t>
            </a:r>
            <a:r>
              <a:rPr lang="en-US" sz="19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</a:t>
            </a:r>
            <a:r>
              <a:rPr lang="en-US" sz="1900" b="1" kern="1200" dirty="0">
                <a:solidFill>
                  <a:srgbClr val="FFFF00"/>
                </a:solidFill>
                <a:latin typeface="18 VAG Rounded Black   09390"/>
                <a:ea typeface="ＭＳ Ｐゴシック" pitchFamily="-1" charset="-128"/>
                <a:cs typeface="ＭＳ Ｐゴシック" pitchFamily="-1" charset="-128"/>
              </a:rPr>
              <a:t>Higher-Order Functions</a:t>
            </a:r>
            <a:r>
              <a:rPr lang="en-US" sz="1900" b="1" kern="1200" baseline="0" dirty="0">
                <a:solidFill>
                  <a:srgbClr val="FFFF00"/>
                </a:solidFill>
                <a:latin typeface="18 VAG Rounded Black   09390"/>
                <a:ea typeface="ＭＳ Ｐゴシック" pitchFamily="-1" charset="-128"/>
                <a:cs typeface="ＭＳ Ｐゴシック" pitchFamily="-1" charset="-128"/>
              </a:rPr>
              <a:t> </a:t>
            </a: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900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          </a:t>
            </a:r>
          </a:p>
        </p:txBody>
      </p:sp>
      <p:pic>
        <p:nvPicPr>
          <p:cNvPr id="14" name="Picture 25" descr="Seal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7391400"/>
            <a:ext cx="73152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198377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1"/>
          <p:cNvSpPr>
            <a:spLocks noChangeArrowheads="1"/>
          </p:cNvSpPr>
          <p:nvPr userDrawn="1"/>
        </p:nvSpPr>
        <p:spPr bwMode="auto">
          <a:xfrm>
            <a:off x="13876561" y="7498088"/>
            <a:ext cx="753851" cy="288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67" tIns="36268" rIns="90667" bIns="3626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Garcia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69ACC4A-C4B3-2E4C-9A16-1CB1EAFC529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169920" cy="7021830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360" y="329567"/>
            <a:ext cx="938784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A484701E-00B5-B446-8F20-163EC44EFCE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890"/>
            <a:ext cx="9164320" cy="5695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97280" y="1371616"/>
            <a:ext cx="6156960" cy="25660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7498080" y="1371616"/>
            <a:ext cx="6156960" cy="25660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323" y="817247"/>
            <a:ext cx="7365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9263" y="817247"/>
            <a:ext cx="4572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783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600" y="817247"/>
            <a:ext cx="1270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67200" y="3401568"/>
            <a:ext cx="9631680" cy="1810512"/>
          </a:xfrm>
        </p:spPr>
        <p:txBody>
          <a:bodyPr lIns="143614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ctr">
              <a:spcBef>
                <a:spcPts val="0"/>
              </a:spcBef>
              <a:buNone/>
              <a:defRPr sz="10100" b="1" cap="none" spc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  <a:lvl2pPr marL="652783" indent="0" algn="ctr">
              <a:buNone/>
            </a:lvl2pPr>
            <a:lvl3pPr marL="1305570" indent="0" algn="ctr">
              <a:buNone/>
            </a:lvl3pPr>
            <a:lvl4pPr marL="1958356" indent="0" algn="ctr">
              <a:buNone/>
            </a:lvl4pPr>
            <a:lvl5pPr marL="2611141" indent="0" algn="ctr">
              <a:buNone/>
            </a:lvl5pPr>
            <a:lvl6pPr marL="3263920" indent="0" algn="ctr">
              <a:buNone/>
            </a:lvl6pPr>
            <a:lvl7pPr marL="3916704" indent="0" algn="ctr">
              <a:buNone/>
            </a:lvl7pPr>
            <a:lvl8pPr marL="4569486" indent="0" algn="ctr">
              <a:buNone/>
            </a:lvl8pPr>
            <a:lvl9pPr marL="5222275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4431516" y="6690867"/>
            <a:ext cx="9436901" cy="471949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7" tIns="45696" rIns="91397" bIns="45696"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7726682" y="1287781"/>
            <a:ext cx="6913880" cy="69494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99440" y="5"/>
            <a:ext cx="8821421" cy="793813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7961630" y="1542422"/>
            <a:ext cx="4937760" cy="190246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509760" y="0"/>
            <a:ext cx="438912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9509760" y="5120640"/>
            <a:ext cx="512064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509760" y="0"/>
            <a:ext cx="219456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517403" y="5095875"/>
            <a:ext cx="3345179" cy="313372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9509760" y="5120640"/>
            <a:ext cx="256032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9509760" y="1645920"/>
            <a:ext cx="5120640" cy="3474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9509760" y="2103120"/>
            <a:ext cx="5120640" cy="30175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1584960" y="5120640"/>
            <a:ext cx="79248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853440" y="5120640"/>
            <a:ext cx="85344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86741" y="2926080"/>
            <a:ext cx="9022080" cy="21945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86741" y="2560320"/>
            <a:ext cx="9022080" cy="25603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315200" y="5120640"/>
            <a:ext cx="219456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1683" y="481967"/>
            <a:ext cx="13606779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594360" y="817247"/>
            <a:ext cx="4318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657883" y="817247"/>
            <a:ext cx="4317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716287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762007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00101" y="817247"/>
            <a:ext cx="5841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048" y="1622008"/>
            <a:ext cx="9148877" cy="1172982"/>
          </a:xfrm>
        </p:spPr>
        <p:txBody>
          <a:bodyPr lIns="117503" bIns="0"/>
          <a:lstStyle>
            <a:lvl1pPr marL="78338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43" y="614477"/>
            <a:ext cx="13050317" cy="932688"/>
          </a:xfrm>
        </p:spPr>
        <p:txBody>
          <a:bodyPr tIns="91393"/>
          <a:lstStyle>
            <a:lvl1pPr algn="l">
              <a:buNone/>
              <a:defRPr sz="5400" b="0" cap="none" spc="-214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CEDF913-1038-6D43-A083-7381B0378B8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" y="481967"/>
            <a:ext cx="14188440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9723" y="817247"/>
            <a:ext cx="7365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" y="817247"/>
            <a:ext cx="4318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7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238767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302263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363223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408963" y="817247"/>
            <a:ext cx="1269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47061" y="817247"/>
            <a:ext cx="5842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18" y="614477"/>
            <a:ext cx="12435840" cy="1097280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71701"/>
            <a:ext cx="6464301" cy="767714"/>
          </a:xfrm>
        </p:spPr>
        <p:txBody>
          <a:bodyPr anchor="ctr"/>
          <a:lstStyle>
            <a:lvl1pPr marL="104448" indent="0" algn="l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7" y="2171701"/>
            <a:ext cx="6466840" cy="767714"/>
          </a:xfrm>
        </p:spPr>
        <p:txBody>
          <a:bodyPr anchor="ctr"/>
          <a:lstStyle>
            <a:lvl1pPr marL="104448" indent="0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2950845"/>
            <a:ext cx="6464301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7" y="2950845"/>
            <a:ext cx="6466840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4E4F7C-7393-5C44-A579-51E747BA2DD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614477"/>
            <a:ext cx="12435840" cy="1097280"/>
          </a:xfrm>
        </p:spPr>
        <p:txBody>
          <a:bodyPr/>
          <a:lstStyle>
            <a:lvl1pPr>
              <a:defRPr sz="59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9129B78-766F-8046-B16D-6E2259124BD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826EF02-E0BA-4B45-B9BC-203A90F6736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27675"/>
            <a:ext cx="13167360" cy="1394461"/>
          </a:xfrm>
        </p:spPr>
        <p:txBody>
          <a:bodyPr anchor="ctr"/>
          <a:lstStyle>
            <a:lvl1pPr algn="l">
              <a:buNone/>
              <a:defRPr sz="5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0" y="1722120"/>
            <a:ext cx="4023360" cy="5486400"/>
          </a:xfrm>
        </p:spPr>
        <p:txBody>
          <a:bodyPr/>
          <a:lstStyle>
            <a:lvl1pPr marL="78338" indent="0">
              <a:buNone/>
              <a:defRPr sz="2600"/>
            </a:lvl1pPr>
            <a:lvl2pPr>
              <a:buNone/>
              <a:defRPr sz="19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486400" y="1722120"/>
            <a:ext cx="8778240" cy="5486400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8AF6942-B8F4-354B-A96C-556E4724AB4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9280" y="0"/>
            <a:ext cx="14043661" cy="2253616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13650914" y="1437341"/>
            <a:ext cx="158114" cy="205739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13894754" y="1620221"/>
            <a:ext cx="158114" cy="205739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13338500" y="1744036"/>
            <a:ext cx="158117" cy="205741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7742" y="1302240"/>
              <a:ext cx="88934" cy="79944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79348" y="1397313"/>
              <a:ext cx="125667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3866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463040" y="529520"/>
            <a:ext cx="10972800" cy="842099"/>
          </a:xfrm>
        </p:spPr>
        <p:txBody>
          <a:bodyPr anchor="b"/>
          <a:lstStyle>
            <a:lvl1pPr algn="l">
              <a:buNone/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8851" y="2272552"/>
            <a:ext cx="14045184" cy="5952173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4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463040" y="1380173"/>
            <a:ext cx="10972800" cy="822960"/>
          </a:xfrm>
        </p:spPr>
        <p:txBody>
          <a:bodyPr/>
          <a:lstStyle>
            <a:lvl1pPr marL="39167" indent="0">
              <a:spcBef>
                <a:spcPts val="0"/>
              </a:spcBef>
              <a:buNone/>
              <a:defRPr sz="2100">
                <a:solidFill>
                  <a:srgbClr val="FFFFFF"/>
                </a:solidFill>
              </a:defRPr>
            </a:lvl1pPr>
            <a:lvl2pPr>
              <a:defRPr sz="19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66676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 dirty="0"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66676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66676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8D3BF5FA-FF66-834A-BD9A-8378E92300C5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83927" y="255056"/>
            <a:ext cx="13060680" cy="914400"/>
          </a:xfrm>
          <a:prstGeom prst="rect">
            <a:avLst/>
          </a:prstGeom>
        </p:spPr>
        <p:txBody>
          <a:bodyPr vert="horz" lIns="130555" tIns="65278" rIns="130555" bIns="65278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883401" y="1188720"/>
            <a:ext cx="13015486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3" name="Picture 9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21233" y="217174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57600" y="1188739"/>
            <a:ext cx="10241280" cy="6438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3657600" y="7894720"/>
            <a:ext cx="10972800" cy="3656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67" tIns="36268" rIns="90667" bIns="3626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</a:t>
            </a:r>
            <a:r>
              <a:rPr lang="en-US" sz="19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</a:t>
            </a:r>
            <a:r>
              <a:rPr lang="en-US" sz="1900" b="1" kern="1200" dirty="0">
                <a:solidFill>
                  <a:srgbClr val="FFFF00"/>
                </a:solidFill>
                <a:latin typeface="18 VAG Rounded Black   09390"/>
                <a:ea typeface="ＭＳ Ｐゴシック" pitchFamily="-1" charset="-128"/>
                <a:cs typeface="ＭＳ Ｐゴシック" pitchFamily="-1" charset="-128"/>
              </a:rPr>
              <a:t>Higher-Order Functions</a:t>
            </a:r>
            <a:r>
              <a:rPr lang="en-US" sz="1900" b="1" kern="1200" baseline="0" dirty="0">
                <a:solidFill>
                  <a:srgbClr val="FFFF00"/>
                </a:solidFill>
                <a:latin typeface="18 VAG Rounded Black   09390"/>
                <a:ea typeface="ＭＳ Ｐゴシック" pitchFamily="-1" charset="-128"/>
                <a:cs typeface="ＭＳ Ｐゴシック" pitchFamily="-1" charset="-128"/>
              </a:rPr>
              <a:t> </a:t>
            </a: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900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          </a:t>
            </a:r>
          </a:p>
        </p:txBody>
      </p:sp>
      <p:pic>
        <p:nvPicPr>
          <p:cNvPr id="11" name="Picture 25" descr="Seal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3733800" y="7391400"/>
            <a:ext cx="73152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13198377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13876561" y="7498088"/>
            <a:ext cx="753851" cy="288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67" tIns="36268" rIns="90667" bIns="3626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Garcia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3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74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5900" kern="1200" spc="-141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5pPr>
      <a:lvl6pPr marL="652783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1305570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958356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2611141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587046" indent="-489591" algn="l" rtl="0" eaLnBrk="0" fontAlgn="base" hangingPunct="0">
        <a:spcBef>
          <a:spcPts val="1000"/>
        </a:spcBef>
        <a:spcAft>
          <a:spcPct val="0"/>
        </a:spcAft>
        <a:buClr>
          <a:schemeClr val="tx2"/>
        </a:buClr>
        <a:buSzPct val="95000"/>
        <a:buFont typeface="Wingdings" pitchFamily="-1" charset="2"/>
        <a:buChar char=""/>
        <a:defRPr sz="4300" kern="1200">
          <a:solidFill>
            <a:schemeClr val="tx1"/>
          </a:solidFill>
          <a:latin typeface="18 VAG Rounded Light   02390"/>
          <a:ea typeface="ＭＳ Ｐゴシック" charset="-128"/>
          <a:cs typeface="18 VAG Rounded Light   02390"/>
        </a:defRPr>
      </a:lvl1pPr>
      <a:lvl2pPr marL="1056241" indent="-407994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1" charset="2"/>
        <a:buChar char=""/>
        <a:defRPr sz="3700" kern="1200">
          <a:solidFill>
            <a:srgbClr val="FFE39D"/>
          </a:solidFill>
          <a:latin typeface="18 VAG Rounded Light   02390"/>
          <a:ea typeface="ＭＳ Ｐゴシック" charset="-128"/>
          <a:cs typeface="18 VAG Rounded Light   02390"/>
        </a:defRPr>
      </a:lvl2pPr>
      <a:lvl3pPr marL="1421175" indent="-326389" algn="l" rtl="0" eaLnBrk="0" fontAlgn="base" hangingPunct="0">
        <a:spcBef>
          <a:spcPct val="20000"/>
        </a:spcBef>
        <a:spcAft>
          <a:spcPct val="0"/>
        </a:spcAft>
        <a:buFont typeface="Wingdings 2" pitchFamily="-1" charset="2"/>
        <a:buChar char=""/>
        <a:defRPr sz="3400" kern="1200">
          <a:solidFill>
            <a:srgbClr val="A7D6FF"/>
          </a:solidFill>
          <a:latin typeface="18 VAG Rounded Light   02390"/>
          <a:ea typeface="ＭＳ Ｐゴシック" charset="-128"/>
          <a:cs typeface="+mn-cs"/>
        </a:defRPr>
      </a:lvl3pPr>
      <a:lvl4pPr marL="1799689" indent="-32638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1" charset="2"/>
        <a:buChar char=""/>
        <a:defRPr sz="300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2114749" indent="-299191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1" charset="2"/>
        <a:buChar char=""/>
        <a:defRPr sz="290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2441406" indent="-300281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15581" indent="-261117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2989746" indent="-261117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920" indent="-261117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27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55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83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11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39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670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6948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22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5012291" y="375023"/>
            <a:ext cx="8290560" cy="38921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667" tIns="36268" rIns="90667" bIns="36268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5100" b="1">
                <a:solidFill>
                  <a:schemeClr val="tx2"/>
                </a:solidFill>
                <a:latin typeface="18 VAG Rounded Bold   07390" charset="0"/>
              </a:rPr>
              <a:t>The Beauty and Joy of Computing</a:t>
            </a:r>
            <a:r>
              <a:rPr lang="en-US" sz="4600" b="1">
                <a:solidFill>
                  <a:schemeClr val="tx2"/>
                </a:solidFill>
                <a:latin typeface="18 VAG Rounded Bold   07390" charset="0"/>
              </a:rPr>
              <a:t/>
            </a:r>
            <a:br>
              <a:rPr lang="en-US" sz="4600" b="1">
                <a:solidFill>
                  <a:schemeClr val="tx2"/>
                </a:solidFill>
                <a:latin typeface="18 VAG Rounded Bold   07390" charset="0"/>
              </a:rPr>
            </a:br>
            <a:r>
              <a:rPr lang="en-US" sz="4600" b="1">
                <a:latin typeface="18 VAG Rounded Bold   07390" charset="0"/>
              </a:rPr>
              <a:t/>
            </a:r>
            <a:br>
              <a:rPr lang="en-US" sz="4600" b="1">
                <a:latin typeface="18 VAG Rounded Bold   07390" charset="0"/>
              </a:rPr>
            </a:br>
            <a:r>
              <a:rPr lang="en-US" sz="4000" b="1">
                <a:solidFill>
                  <a:schemeClr val="tx1"/>
                </a:solidFill>
                <a:latin typeface="18 VAG Rounded Bold   07390" charset="0"/>
              </a:rPr>
              <a:t>Lecture #17</a:t>
            </a:r>
          </a:p>
          <a:p>
            <a:pPr algn="ctr" eaLnBrk="0" hangingPunct="0">
              <a:lnSpc>
                <a:spcPct val="77000"/>
              </a:lnSpc>
            </a:pPr>
            <a:r>
              <a:rPr lang="en-US" sz="4000" b="1">
                <a:solidFill>
                  <a:schemeClr val="tx1"/>
                </a:solidFill>
                <a:latin typeface="18 VAG Rounded Bold   07390" charset="0"/>
              </a:rPr>
              <a:t>Higher Order Functions</a:t>
            </a:r>
            <a:br>
              <a:rPr lang="en-US" sz="4000" b="1">
                <a:solidFill>
                  <a:schemeClr val="tx1"/>
                </a:solidFill>
                <a:latin typeface="18 VAG Rounded Bold   07390" charset="0"/>
              </a:rPr>
            </a:br>
            <a:endParaRPr lang="en-US" sz="4600" b="1">
              <a:solidFill>
                <a:schemeClr val="bg2"/>
              </a:solidFill>
              <a:latin typeface="18 VAG Rounded Bold   07390" charset="0"/>
            </a:endParaRPr>
          </a:p>
          <a:p>
            <a:pPr algn="ctr" eaLnBrk="0" hangingPunct="0">
              <a:lnSpc>
                <a:spcPct val="77000"/>
              </a:lnSpc>
            </a:pPr>
            <a:endParaRPr lang="en-US" sz="4600" b="1">
              <a:solidFill>
                <a:schemeClr val="bg2"/>
              </a:solidFill>
              <a:latin typeface="18 VAG Rounded Bold   07390" charset="0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ctrTitle" idx="4294967295"/>
          </p:nvPr>
        </p:nvSpPr>
        <p:spPr>
          <a:xfrm>
            <a:off x="4267200" y="3505200"/>
            <a:ext cx="10210800" cy="82296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900" dirty="0">
                <a:solidFill>
                  <a:srgbClr val="FFFF00"/>
                </a:solidFill>
              </a:rPr>
              <a:t>Arkansas leading K-12 CS initiatives!</a:t>
            </a:r>
            <a:endParaRPr lang="en-US" sz="49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5365" name="Subtitle 48"/>
          <p:cNvSpPr>
            <a:spLocks noGrp="1"/>
          </p:cNvSpPr>
          <p:nvPr>
            <p:ph type="subTitle" idx="1"/>
          </p:nvPr>
        </p:nvSpPr>
        <p:spPr>
          <a:xfrm>
            <a:off x="4267207" y="4264742"/>
            <a:ext cx="5791198" cy="3322320"/>
          </a:xfrm>
        </p:spPr>
        <p:txBody>
          <a:bodyPr wrap="square" anchor="t">
            <a:scene3d>
              <a:camera prst="orthographicFront"/>
              <a:lightRig rig="flat" dir="tl">
                <a:rot lat="0" lon="0" rev="6600000"/>
              </a:lightRig>
            </a:scene3d>
            <a:sp3d>
              <a:bevelT w="38100" h="31750"/>
              <a:contourClr>
                <a:schemeClr val="tx1"/>
              </a:contourClr>
            </a:sp3d>
          </a:bodyPr>
          <a:lstStyle/>
          <a:p>
            <a:pPr algn="l" eaLnBrk="1" hangingPunct="1">
              <a:spcBef>
                <a:spcPct val="0"/>
              </a:spcBef>
              <a:defRPr/>
            </a:pPr>
            <a:r>
              <a:rPr lang="en-US" sz="2700" b="0" dirty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Arkansas became the first state to pass a law requiring all K-12 public and charter schools to offer CS!  Unlike Texas (which passed a similar act but didn’t fund it), this one is funded at $5M (small, but still) and pays for teacher training and incentives for schools that enroll kids.</a:t>
            </a:r>
          </a:p>
        </p:txBody>
      </p:sp>
      <p:sp>
        <p:nvSpPr>
          <p:cNvPr id="54" name="Oval 53"/>
          <p:cNvSpPr/>
          <p:nvPr/>
        </p:nvSpPr>
        <p:spPr>
          <a:xfrm>
            <a:off x="9829800" y="7358462"/>
            <a:ext cx="4724404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 eaLnBrk="0" hangingPunct="0">
              <a:defRPr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565" y="419119"/>
            <a:ext cx="2218483" cy="2628901"/>
          </a:xfrm>
          <a:prstGeom prst="rect">
            <a:avLst/>
          </a:prstGeom>
        </p:spPr>
      </p:pic>
      <p:pic>
        <p:nvPicPr>
          <p:cNvPr id="15" name="Picture 25" descr="Se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9906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6"/>
          <p:cNvGrpSpPr/>
          <p:nvPr/>
        </p:nvGrpSpPr>
        <p:grpSpPr>
          <a:xfrm>
            <a:off x="221071" y="0"/>
            <a:ext cx="3665134" cy="1676400"/>
            <a:chOff x="221060" y="0"/>
            <a:chExt cx="3665135" cy="1524000"/>
          </a:xfrm>
        </p:grpSpPr>
        <p:sp>
          <p:nvSpPr>
            <p:cNvPr id="16" name="Down Arrow 15"/>
            <p:cNvSpPr/>
            <p:nvPr/>
          </p:nvSpPr>
          <p:spPr>
            <a:xfrm>
              <a:off x="228600" y="0"/>
              <a:ext cx="3657591" cy="1524000"/>
            </a:xfrm>
            <a:prstGeom prst="downArrow">
              <a:avLst>
                <a:gd name="adj1" fmla="val 76849"/>
                <a:gd name="adj2" fmla="val 4085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1060" y="0"/>
              <a:ext cx="3665135" cy="1127175"/>
            </a:xfrm>
            <a:prstGeom prst="rect">
              <a:avLst/>
            </a:prstGeom>
            <a:noFill/>
          </p:spPr>
          <p:txBody>
            <a:bodyPr wrap="square" lIns="130622" tIns="65311" rIns="130622" bIns="65311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UC Berkeley EECS</a:t>
              </a:r>
              <a:b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</a:b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Teaching Professor</a:t>
              </a:r>
              <a:b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</a:b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Dan Garcia</a:t>
              </a:r>
            </a:p>
          </p:txBody>
        </p:sp>
      </p:grpSp>
      <p:pic>
        <p:nvPicPr>
          <p:cNvPr id="17" name="Picture 16" descr="Screen Shot 2012-10-06 at 9.59.37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1060" y="4572000"/>
            <a:ext cx="4271922" cy="2845166"/>
          </a:xfrm>
          <a:prstGeom prst="rect">
            <a:avLst/>
          </a:prstGeom>
        </p:spPr>
      </p:pic>
      <p:sp>
        <p:nvSpPr>
          <p:cNvPr id="18" name="Subtitle 48"/>
          <p:cNvSpPr txBox="1">
            <a:spLocks/>
          </p:cNvSpPr>
          <p:nvPr/>
        </p:nvSpPr>
        <p:spPr bwMode="auto">
          <a:xfrm>
            <a:off x="0" y="7543800"/>
            <a:ext cx="14630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54" tIns="45706" rIns="91414" bIns="45706">
            <a:prstTxWarp prst="textNoShape">
              <a:avLst/>
            </a:prstTxWarp>
          </a:bodyPr>
          <a:lstStyle/>
          <a:p>
            <a:pPr algn="ctr"/>
            <a:r>
              <a:rPr lang="en-US" sz="4000" b="1" dirty="0" err="1" smtClean="0">
                <a:latin typeface="Courier"/>
              </a:rPr>
              <a:t>www.wired.com/2015/03/arkansas-computer-science</a:t>
            </a:r>
            <a:endParaRPr lang="en-US" sz="4000" b="1" dirty="0" smtClean="0">
              <a:latin typeface="Courier"/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600" y="1905000"/>
            <a:ext cx="3657600" cy="4876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0" name="Oval 19"/>
          <p:cNvSpPr/>
          <p:nvPr/>
        </p:nvSpPr>
        <p:spPr>
          <a:xfrm>
            <a:off x="228604" y="6901262"/>
            <a:ext cx="373380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 eaLnBrk="0" hangingPunct="0">
              <a:defRPr/>
            </a:pP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Acronym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Acronym Algorithm</a:t>
            </a:r>
          </a:p>
        </p:txBody>
      </p:sp>
      <p:pic>
        <p:nvPicPr>
          <p:cNvPr id="47" name="Picture 46" descr="acrony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524000"/>
            <a:ext cx="2967639" cy="385509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6934200" y="1295400"/>
            <a:ext cx="7010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(the Beauty and Joy of Computing)</a:t>
            </a:r>
          </a:p>
        </p:txBody>
      </p:sp>
      <p:grpSp>
        <p:nvGrpSpPr>
          <p:cNvPr id="52" name="Group 16"/>
          <p:cNvGrpSpPr/>
          <p:nvPr/>
        </p:nvGrpSpPr>
        <p:grpSpPr>
          <a:xfrm>
            <a:off x="8603376" y="2057400"/>
            <a:ext cx="3665134" cy="1143000"/>
            <a:chOff x="221060" y="0"/>
            <a:chExt cx="3665135" cy="1039091"/>
          </a:xfrm>
        </p:grpSpPr>
        <p:sp>
          <p:nvSpPr>
            <p:cNvPr id="54" name="Down Arrow 53"/>
            <p:cNvSpPr/>
            <p:nvPr/>
          </p:nvSpPr>
          <p:spPr>
            <a:xfrm>
              <a:off x="228600" y="0"/>
              <a:ext cx="3657591" cy="1039091"/>
            </a:xfrm>
            <a:prstGeom prst="downArrow">
              <a:avLst>
                <a:gd name="adj1" fmla="val 76849"/>
                <a:gd name="adj2" fmla="val 40857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21060" y="0"/>
              <a:ext cx="3665135" cy="791419"/>
            </a:xfrm>
            <a:prstGeom prst="rect">
              <a:avLst/>
            </a:prstGeom>
            <a:noFill/>
          </p:spPr>
          <p:txBody>
            <a:bodyPr wrap="square" lIns="130622" tIns="65311" rIns="130622" bIns="65311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urier"/>
                  <a:cs typeface="Courier"/>
                </a:rPr>
                <a:t>keep</a:t>
              </a: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 only </a:t>
              </a:r>
              <a:b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</a:b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uppercase words</a:t>
              </a:r>
            </a:p>
          </p:txBody>
        </p:sp>
      </p:grpSp>
      <p:sp>
        <p:nvSpPr>
          <p:cNvPr id="58" name="Rectangle 57"/>
          <p:cNvSpPr/>
          <p:nvPr/>
        </p:nvSpPr>
        <p:spPr>
          <a:xfrm>
            <a:off x="6934200" y="3200400"/>
            <a:ext cx="7010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(Beauty Joy Computing)</a:t>
            </a:r>
          </a:p>
        </p:txBody>
      </p:sp>
      <p:grpSp>
        <p:nvGrpSpPr>
          <p:cNvPr id="60" name="Group 16"/>
          <p:cNvGrpSpPr/>
          <p:nvPr/>
        </p:nvGrpSpPr>
        <p:grpSpPr>
          <a:xfrm>
            <a:off x="8603376" y="3962400"/>
            <a:ext cx="3665134" cy="1143000"/>
            <a:chOff x="221060" y="0"/>
            <a:chExt cx="3665135" cy="1039091"/>
          </a:xfrm>
        </p:grpSpPr>
        <p:sp>
          <p:nvSpPr>
            <p:cNvPr id="61" name="Down Arrow 60"/>
            <p:cNvSpPr/>
            <p:nvPr/>
          </p:nvSpPr>
          <p:spPr>
            <a:xfrm>
              <a:off x="228600" y="0"/>
              <a:ext cx="3657591" cy="1039091"/>
            </a:xfrm>
            <a:prstGeom prst="downArrow">
              <a:avLst>
                <a:gd name="adj1" fmla="val 76849"/>
                <a:gd name="adj2" fmla="val 40857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1060" y="0"/>
              <a:ext cx="3665135" cy="455663"/>
            </a:xfrm>
            <a:prstGeom prst="rect">
              <a:avLst/>
            </a:prstGeom>
            <a:noFill/>
          </p:spPr>
          <p:txBody>
            <a:bodyPr wrap="square" lIns="130622" tIns="65311" rIns="130622" bIns="65311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urier"/>
                  <a:cs typeface="Courier"/>
                </a:rPr>
                <a:t>map</a:t>
              </a: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 first letter only</a:t>
              </a:r>
            </a:p>
          </p:txBody>
        </p:sp>
      </p:grpSp>
      <p:sp>
        <p:nvSpPr>
          <p:cNvPr id="63" name="Rectangle 62"/>
          <p:cNvSpPr/>
          <p:nvPr/>
        </p:nvSpPr>
        <p:spPr>
          <a:xfrm>
            <a:off x="6934200" y="5105400"/>
            <a:ext cx="7010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(B J C)</a:t>
            </a:r>
          </a:p>
        </p:txBody>
      </p:sp>
      <p:grpSp>
        <p:nvGrpSpPr>
          <p:cNvPr id="64" name="Group 16"/>
          <p:cNvGrpSpPr/>
          <p:nvPr/>
        </p:nvGrpSpPr>
        <p:grpSpPr>
          <a:xfrm>
            <a:off x="8603376" y="5867400"/>
            <a:ext cx="3665134" cy="1143000"/>
            <a:chOff x="221060" y="0"/>
            <a:chExt cx="3665135" cy="1039091"/>
          </a:xfrm>
        </p:grpSpPr>
        <p:sp>
          <p:nvSpPr>
            <p:cNvPr id="66" name="Down Arrow 65"/>
            <p:cNvSpPr/>
            <p:nvPr/>
          </p:nvSpPr>
          <p:spPr>
            <a:xfrm>
              <a:off x="228600" y="0"/>
              <a:ext cx="3657591" cy="1039091"/>
            </a:xfrm>
            <a:prstGeom prst="downArrow">
              <a:avLst>
                <a:gd name="adj1" fmla="val 76849"/>
                <a:gd name="adj2" fmla="val 40857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21060" y="0"/>
              <a:ext cx="3665135" cy="791419"/>
            </a:xfrm>
            <a:prstGeom prst="rect">
              <a:avLst/>
            </a:prstGeom>
            <a:noFill/>
          </p:spPr>
          <p:txBody>
            <a:bodyPr wrap="square" lIns="130622" tIns="65311" rIns="130622" bIns="65311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urier"/>
                  <a:cs typeface="Courier"/>
                </a:rPr>
                <a:t>combine</a:t>
              </a: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 into one</a:t>
              </a:r>
              <a:b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</a:b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word (</a:t>
              </a:r>
              <a:r>
                <a:rPr lang="en-US" sz="2400" b="1" dirty="0">
                  <a:solidFill>
                    <a:schemeClr val="bg1"/>
                  </a:solidFill>
                  <a:latin typeface="Courier"/>
                  <a:cs typeface="Courier"/>
                </a:rPr>
                <a:t>join</a:t>
              </a: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)</a:t>
              </a:r>
            </a:p>
          </p:txBody>
        </p:sp>
      </p:grpSp>
      <p:sp>
        <p:nvSpPr>
          <p:cNvPr id="71" name="Rectangle 70"/>
          <p:cNvSpPr/>
          <p:nvPr/>
        </p:nvSpPr>
        <p:spPr>
          <a:xfrm>
            <a:off x="6934200" y="7010400"/>
            <a:ext cx="7010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BJC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Acronym (uses </a:t>
            </a:r>
            <a:r>
              <a:rPr lang="en-US">
                <a:latin typeface="Courier"/>
                <a:cs typeface="Courier"/>
              </a:rPr>
              <a:t>map</a:t>
            </a:r>
            <a:r>
              <a:rPr lang="en-US"/>
              <a:t>, </a:t>
            </a:r>
            <a:r>
              <a:rPr lang="en-US">
                <a:latin typeface="Courier"/>
                <a:cs typeface="Courier"/>
              </a:rPr>
              <a:t>keep</a:t>
            </a:r>
            <a:r>
              <a:rPr lang="en-US"/>
              <a:t>, </a:t>
            </a:r>
            <a:r>
              <a:rPr lang="en-US">
                <a:latin typeface="Courier"/>
                <a:cs typeface="Courier"/>
              </a:rPr>
              <a:t>combine</a:t>
            </a:r>
            <a:r>
              <a:rPr lang="en-US"/>
              <a:t>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3863759" y="6781800"/>
            <a:ext cx="990600" cy="707838"/>
          </a:xfrm>
          <a:prstGeom prst="rect">
            <a:avLst/>
          </a:prstGeom>
        </p:spPr>
        <p:txBody>
          <a:bodyPr wrap="square" lIns="91397" tIns="45696" rIns="91397" bIns="45696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  <p:pic>
        <p:nvPicPr>
          <p:cNvPr id="47" name="Picture 46" descr="acrony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676400"/>
            <a:ext cx="10248900" cy="3855091"/>
          </a:xfrm>
          <a:prstGeom prst="rect">
            <a:avLst/>
          </a:prstGeom>
        </p:spPr>
      </p:pic>
      <p:pic>
        <p:nvPicPr>
          <p:cNvPr id="48" name="Picture 47" descr="acrony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6006494"/>
            <a:ext cx="10248900" cy="69910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520" y="274320"/>
            <a:ext cx="13167360" cy="914400"/>
          </a:xfrm>
        </p:spPr>
        <p:txBody>
          <a:bodyPr/>
          <a:lstStyle/>
          <a:p>
            <a:r>
              <a:rPr lang="en-US" dirty="0" smtClean="0"/>
              <a:t>(Cal) Clicker Question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219200"/>
            <a:ext cx="13034010" cy="4937760"/>
          </a:xfrm>
        </p:spPr>
        <p:txBody>
          <a:bodyPr/>
          <a:lstStyle/>
          <a:p>
            <a:pPr marL="81912" indent="0">
              <a:buNone/>
            </a:pPr>
            <a:r>
              <a:rPr lang="en-US" dirty="0" smtClean="0"/>
              <a:t>What is reported if I swap </a:t>
            </a:r>
            <a:r>
              <a:rPr lang="en-US" b="1" dirty="0" smtClean="0">
                <a:solidFill>
                  <a:srgbClr val="FFFF00"/>
                </a:solidFill>
                <a:latin typeface="Courier"/>
                <a:cs typeface="Courier"/>
              </a:rPr>
              <a:t>keep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FFFF00"/>
                </a:solidFill>
                <a:latin typeface="Courier"/>
                <a:cs typeface="Courier"/>
              </a:rPr>
              <a:t>map</a:t>
            </a:r>
            <a:r>
              <a:rPr lang="en-US" b="1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in </a:t>
            </a:r>
            <a:r>
              <a:rPr lang="en-US" dirty="0" smtClean="0">
                <a:latin typeface="Courier"/>
                <a:cs typeface="Courier"/>
              </a:rPr>
              <a:t>Acronym</a:t>
            </a:r>
            <a:r>
              <a:rPr lang="en-US" dirty="0" smtClean="0"/>
              <a:t> and call it on </a:t>
            </a:r>
            <a:r>
              <a:rPr lang="en-US" b="1" dirty="0" smtClean="0">
                <a:latin typeface="Courier"/>
                <a:cs typeface="Courier"/>
              </a:rPr>
              <a:t>(the Beauty and Joy of Computing)</a:t>
            </a:r>
          </a:p>
          <a:p>
            <a:pPr marL="81912" indent="0">
              <a:buNone/>
            </a:pPr>
            <a:endParaRPr lang="en-US" dirty="0" smtClean="0"/>
          </a:p>
          <a:p>
            <a:pPr marL="699101" indent="-617189">
              <a:buAutoNum type="alphaLcParenR"/>
            </a:pPr>
            <a:r>
              <a:rPr lang="en-US" dirty="0" smtClean="0"/>
              <a:t>bjc</a:t>
            </a:r>
          </a:p>
          <a:p>
            <a:pPr marL="699101" indent="-617189">
              <a:buAutoNum type="alphaLcParenR"/>
            </a:pPr>
            <a:r>
              <a:rPr lang="en-US" dirty="0" smtClean="0"/>
              <a:t>BJC</a:t>
            </a:r>
          </a:p>
          <a:p>
            <a:pPr marL="699101" indent="-617189">
              <a:buAutoNum type="alphaLcParenR"/>
            </a:pPr>
            <a:r>
              <a:rPr lang="en-US" dirty="0" smtClean="0"/>
              <a:t>CJB</a:t>
            </a:r>
          </a:p>
          <a:p>
            <a:pPr marL="699101" indent="-617189">
              <a:buAutoNum type="alphaLcParenR"/>
            </a:pPr>
            <a:r>
              <a:rPr lang="en-US" dirty="0" smtClean="0"/>
              <a:t>(nothing)</a:t>
            </a:r>
            <a:endParaRPr lang="en-US" dirty="0" smtClean="0"/>
          </a:p>
          <a:p>
            <a:pPr marL="699101" indent="-617189">
              <a:buAutoNum type="alphaLcParenR"/>
            </a:pPr>
            <a:r>
              <a:rPr lang="en-US" dirty="0" smtClean="0"/>
              <a:t>Error</a:t>
            </a:r>
          </a:p>
          <a:p>
            <a:pPr marL="699101" indent="-617189">
              <a:buAutoNum type="alphaLcParenR"/>
            </a:pPr>
            <a:endParaRPr lang="en-US" dirty="0" smtClean="0"/>
          </a:p>
        </p:txBody>
      </p:sp>
      <p:pic>
        <p:nvPicPr>
          <p:cNvPr id="7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13487400" y="76200"/>
            <a:ext cx="1086829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0" descr="acrony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564" y="3632664"/>
            <a:ext cx="10323236" cy="3225336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11598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HOF Tools &amp; Demo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HOF tools, sharks, pregnant fish, mymap</a:t>
            </a:r>
          </a:p>
        </p:txBody>
      </p:sp>
      <p:pic>
        <p:nvPicPr>
          <p:cNvPr id="5" name="Picture 4" descr="HOF help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917" y="1676400"/>
            <a:ext cx="9853083" cy="373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Higher Order Functions…</a:t>
            </a:r>
            <a:br>
              <a:rPr lang="en-US"/>
            </a:br>
            <a:r>
              <a:rPr lang="en-US"/>
              <a:t>Why? Basics…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Use Functions? (review)</a:t>
            </a:r>
          </a:p>
        </p:txBody>
      </p:sp>
      <p:pic>
        <p:nvPicPr>
          <p:cNvPr id="7" name="Picture 6" descr="square10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070" y="3559447"/>
            <a:ext cx="2356330" cy="1903846"/>
          </a:xfrm>
          <a:prstGeom prst="rect">
            <a:avLst/>
          </a:prstGeom>
        </p:spPr>
      </p:pic>
      <p:pic>
        <p:nvPicPr>
          <p:cNvPr id="8" name="Picture 7" descr="square2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1" y="1424491"/>
            <a:ext cx="2297422" cy="1856250"/>
          </a:xfrm>
          <a:prstGeom prst="rect">
            <a:avLst/>
          </a:prstGeom>
        </p:spPr>
      </p:pic>
      <p:pic>
        <p:nvPicPr>
          <p:cNvPr id="9" name="Picture 8" descr="square396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215" y="5740249"/>
            <a:ext cx="2347730" cy="1896898"/>
          </a:xfrm>
          <a:prstGeom prst="rect">
            <a:avLst/>
          </a:prstGeom>
        </p:spPr>
      </p:pic>
      <p:grpSp>
        <p:nvGrpSpPr>
          <p:cNvPr id="2" name="Group 19"/>
          <p:cNvGrpSpPr/>
          <p:nvPr/>
        </p:nvGrpSpPr>
        <p:grpSpPr>
          <a:xfrm>
            <a:off x="7086601" y="1447801"/>
            <a:ext cx="6761544" cy="4951413"/>
            <a:chOff x="7086600" y="1447800"/>
            <a:chExt cx="6761544" cy="4951412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7086600" y="2209800"/>
              <a:ext cx="1981200" cy="1447800"/>
            </a:xfrm>
            <a:prstGeom prst="straightConnector1">
              <a:avLst/>
            </a:prstGeom>
            <a:ln w="76200" cap="rnd" cmpd="sng" algn="ctr">
              <a:solidFill>
                <a:srgbClr val="7FD13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7239000" y="3968941"/>
              <a:ext cx="1793630" cy="296671"/>
            </a:xfrm>
            <a:prstGeom prst="straightConnector1">
              <a:avLst/>
            </a:prstGeom>
            <a:ln w="76200" cap="rnd" cmpd="sng" algn="ctr">
              <a:solidFill>
                <a:srgbClr val="7FD13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7049294" y="4456906"/>
              <a:ext cx="2132012" cy="1752600"/>
            </a:xfrm>
            <a:prstGeom prst="straightConnector1">
              <a:avLst/>
            </a:prstGeom>
            <a:ln w="76200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 descr="squaregeneric.gi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6400" y="1447800"/>
              <a:ext cx="4551744" cy="396240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9203294" y="5943600"/>
            <a:ext cx="4741305" cy="1421948"/>
            <a:chOff x="9203294" y="5943600"/>
            <a:chExt cx="4741305" cy="1421948"/>
          </a:xfrm>
        </p:grpSpPr>
        <p:pic>
          <p:nvPicPr>
            <p:cNvPr id="19" name="Picture 18" descr="square396.gi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20200" y="6705600"/>
              <a:ext cx="4592143" cy="659948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9203294" y="5943600"/>
              <a:ext cx="474130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800" dirty="0" smtClean="0">
                  <a:solidFill>
                    <a:schemeClr val="tx1"/>
                  </a:solidFill>
                  <a:latin typeface="18 VAG Rounded Thin   55390"/>
                </a:rPr>
                <a:t>Calling it…</a:t>
              </a:r>
            </a:p>
          </p:txBody>
        </p:sp>
      </p:grpSp>
    </p:spTree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Use Higher-Order Functions?</a:t>
            </a:r>
          </a:p>
        </p:txBody>
      </p:sp>
      <p:pic>
        <p:nvPicPr>
          <p:cNvPr id="7" name="Picture 6" descr="square10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392056"/>
            <a:ext cx="2438400" cy="1256144"/>
          </a:xfrm>
          <a:prstGeom prst="rect">
            <a:avLst/>
          </a:prstGeom>
        </p:spPr>
      </p:pic>
      <p:pic>
        <p:nvPicPr>
          <p:cNvPr id="8" name="Picture 7" descr="square2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83" y="1501472"/>
            <a:ext cx="2377440" cy="1317928"/>
          </a:xfrm>
          <a:prstGeom prst="rect">
            <a:avLst/>
          </a:prstGeom>
        </p:spPr>
      </p:pic>
      <p:pic>
        <p:nvPicPr>
          <p:cNvPr id="9" name="Picture 8" descr="square396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444" y="5334000"/>
            <a:ext cx="2429501" cy="1269017"/>
          </a:xfrm>
          <a:prstGeom prst="rect">
            <a:avLst/>
          </a:prstGeom>
        </p:spPr>
      </p:pic>
      <p:grpSp>
        <p:nvGrpSpPr>
          <p:cNvPr id="2" name="Group 19"/>
          <p:cNvGrpSpPr/>
          <p:nvPr/>
        </p:nvGrpSpPr>
        <p:grpSpPr>
          <a:xfrm>
            <a:off x="7467600" y="2201228"/>
            <a:ext cx="6380545" cy="3566590"/>
            <a:chOff x="7467599" y="2201227"/>
            <a:chExt cx="6380545" cy="3566589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7467599" y="2488222"/>
              <a:ext cx="1600201" cy="1169378"/>
            </a:xfrm>
            <a:prstGeom prst="straightConnector1">
              <a:avLst/>
            </a:prstGeom>
            <a:ln w="76200" cap="rnd" cmpd="sng" algn="ctr">
              <a:solidFill>
                <a:srgbClr val="7FD13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7559848" y="3929885"/>
              <a:ext cx="1472782" cy="39059"/>
            </a:xfrm>
            <a:prstGeom prst="straightConnector1">
              <a:avLst/>
            </a:prstGeom>
            <a:ln w="76200" cap="rnd" cmpd="sng" algn="ctr">
              <a:solidFill>
                <a:srgbClr val="7FD13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7517946" y="4294162"/>
              <a:ext cx="1500616" cy="1446692"/>
            </a:xfrm>
            <a:prstGeom prst="straightConnector1">
              <a:avLst/>
            </a:prstGeom>
            <a:ln w="76200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 descr="squaregeneric.gi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96400" y="2201227"/>
              <a:ext cx="4551744" cy="2455545"/>
            </a:xfrm>
            <a:prstGeom prst="rect">
              <a:avLst/>
            </a:prstGeom>
          </p:spPr>
        </p:pic>
      </p:grpSp>
      <p:pic>
        <p:nvPicPr>
          <p:cNvPr id="24" name="Picture 23" descr="Screen Shot 2015-03-31 at 10.53.56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5082" y="5181600"/>
            <a:ext cx="1434353" cy="1524000"/>
          </a:xfrm>
          <a:prstGeom prst="rect">
            <a:avLst/>
          </a:prstGeom>
        </p:spPr>
      </p:pic>
      <p:pic>
        <p:nvPicPr>
          <p:cNvPr id="25" name="Picture 24" descr="Screen Shot 2015-03-31 at 10.54.05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200" y="1420906"/>
            <a:ext cx="1362635" cy="1550894"/>
          </a:xfrm>
          <a:prstGeom prst="rect">
            <a:avLst/>
          </a:prstGeom>
        </p:spPr>
      </p:pic>
      <p:pic>
        <p:nvPicPr>
          <p:cNvPr id="26" name="Picture 25" descr="Screen Shot 2015-03-31 at 10.54.14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0142" y="3276600"/>
            <a:ext cx="1398494" cy="1532965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9203294" y="6019800"/>
            <a:ext cx="4897938" cy="1447800"/>
            <a:chOff x="9203294" y="6019800"/>
            <a:chExt cx="4897938" cy="1447800"/>
          </a:xfrm>
        </p:grpSpPr>
        <p:pic>
          <p:nvPicPr>
            <p:cNvPr id="22" name="Picture 21" descr="square396.gi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96400" y="6705600"/>
              <a:ext cx="4804832" cy="762000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9203294" y="6019800"/>
              <a:ext cx="474130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800" dirty="0" smtClean="0">
                  <a:solidFill>
                    <a:schemeClr val="tx1"/>
                  </a:solidFill>
                  <a:latin typeface="18 VAG Rounded Thin   55390"/>
                </a:rPr>
                <a:t>Calling it…</a:t>
              </a:r>
            </a:p>
          </p:txBody>
        </p:sp>
      </p:grpSp>
    </p:spTree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 descr="Screen shot 2011-01-19 at 10.51.39 A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-146" r="-146"/>
          <a:stretch/>
        </p:blipFill>
        <p:spPr bwMode="auto">
          <a:xfrm>
            <a:off x="10675143" y="1988319"/>
            <a:ext cx="2659857" cy="1821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HOFs are like Pregnant Fish, Sharks</a:t>
            </a:r>
          </a:p>
        </p:txBody>
      </p:sp>
      <p:pic>
        <p:nvPicPr>
          <p:cNvPr id="4" name="Content Placeholder 3" descr="shark.jpg"/>
          <p:cNvPicPr>
            <a:picLocks noGrp="1" noChangeAspect="1"/>
          </p:cNvPicPr>
          <p:nvPr>
            <p:ph idx="1"/>
          </p:nvPr>
        </p:nvPicPr>
        <p:blipFill>
          <a:blip r:embed="rId4"/>
          <a:srcRect l="886" t="26449" r="732" b="30779"/>
          <a:stretch>
            <a:fillRect/>
          </a:stretch>
        </p:blipFill>
        <p:spPr>
          <a:xfrm>
            <a:off x="10979943" y="2720559"/>
            <a:ext cx="1295400" cy="563160"/>
          </a:xfrm>
        </p:spPr>
      </p:pic>
      <p:sp>
        <p:nvSpPr>
          <p:cNvPr id="6" name="Rectangle 5"/>
          <p:cNvSpPr/>
          <p:nvPr/>
        </p:nvSpPr>
        <p:spPr>
          <a:xfrm>
            <a:off x="4572000" y="7524690"/>
            <a:ext cx="853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18 VAG Rounded Thin   55390"/>
              </a:rPr>
              <a:t>Source: Brian Harvey, Wikipedia (Fbattail, Aka, Evdaimon)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18616" y="1657290"/>
            <a:ext cx="4949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18 VAG Rounded Thin   55390"/>
              </a:rPr>
              <a:t>Data</a:t>
            </a:r>
            <a:r>
              <a:rPr lang="en-US" sz="2000" dirty="0" smtClean="0">
                <a:solidFill>
                  <a:schemeClr val="tx1"/>
                </a:solidFill>
                <a:latin typeface="18 VAG Rounded Thin   55390"/>
              </a:rPr>
              <a:t> (e.g,. Sentences, Words, Booleans, Lists)</a:t>
            </a:r>
            <a:endParaRPr lang="en-US" sz="3600" dirty="0" smtClean="0">
              <a:solidFill>
                <a:schemeClr val="tx1"/>
              </a:solidFill>
              <a:latin typeface="18 VAG Rounded Thin   5539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410200" y="1912119"/>
            <a:ext cx="2659857" cy="1821681"/>
            <a:chOff x="4724400" y="1676400"/>
            <a:chExt cx="2659857" cy="1821681"/>
          </a:xfrm>
        </p:grpSpPr>
        <p:pic>
          <p:nvPicPr>
            <p:cNvPr id="16" name="Content Placeholder 6" descr="Screen shot 2011-01-19 at 10.51.39 A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-146" r="-146"/>
            <a:stretch/>
          </p:blipFill>
          <p:spPr bwMode="auto">
            <a:xfrm>
              <a:off x="4724400" y="1676400"/>
              <a:ext cx="2659857" cy="18216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Content Placeholder 3" descr="shark.jpg"/>
            <p:cNvPicPr>
              <a:picLocks noChangeAspect="1"/>
            </p:cNvPicPr>
            <p:nvPr/>
          </p:nvPicPr>
          <p:blipFill>
            <a:blip r:embed="rId5"/>
            <a:srcRect l="16004" t="11265" r="12726" b="25785"/>
            <a:stretch>
              <a:fillRect/>
            </a:stretch>
          </p:blipFill>
          <p:spPr bwMode="auto">
            <a:xfrm>
              <a:off x="5034281" y="2362201"/>
              <a:ext cx="1224141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Rectangle 19"/>
          <p:cNvSpPr/>
          <p:nvPr/>
        </p:nvSpPr>
        <p:spPr>
          <a:xfrm>
            <a:off x="3966216" y="3638490"/>
            <a:ext cx="52539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18 VAG Rounded Thin   55390"/>
              </a:rPr>
              <a:t>Data</a:t>
            </a:r>
            <a:r>
              <a:rPr lang="en-US" sz="2000" dirty="0" smtClean="0">
                <a:solidFill>
                  <a:schemeClr val="tx1"/>
                </a:solidFill>
                <a:latin typeface="18 VAG Rounded Thin   55390"/>
              </a:rPr>
              <a:t> (e.g,. Sentences, Words, Booleans, Lists)</a:t>
            </a:r>
            <a:endParaRPr lang="en-US" sz="3600" dirty="0" smtClean="0">
              <a:solidFill>
                <a:schemeClr val="tx1"/>
              </a:solidFill>
              <a:latin typeface="18 VAG Rounded Thin   55390"/>
            </a:endParaRPr>
          </a:p>
        </p:txBody>
      </p:sp>
      <p:pic>
        <p:nvPicPr>
          <p:cNvPr id="23" name="Content Placeholder 6" descr="Screen shot 2011-01-19 at 10.51.39 A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-146" r="-146"/>
          <a:stretch/>
        </p:blipFill>
        <p:spPr bwMode="auto">
          <a:xfrm>
            <a:off x="11353800" y="1454919"/>
            <a:ext cx="990950" cy="678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Content Placeholder 3" descr="shark.jpg"/>
          <p:cNvPicPr>
            <a:picLocks noChangeAspect="1"/>
          </p:cNvPicPr>
          <p:nvPr/>
        </p:nvPicPr>
        <p:blipFill>
          <a:blip r:embed="rId5"/>
          <a:srcRect l="16004" t="11265" r="12726" b="25785"/>
          <a:stretch>
            <a:fillRect/>
          </a:stretch>
        </p:blipFill>
        <p:spPr bwMode="auto">
          <a:xfrm>
            <a:off x="11469249" y="1710419"/>
            <a:ext cx="456063" cy="25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/>
          <p:cNvSpPr/>
          <p:nvPr/>
        </p:nvSpPr>
        <p:spPr>
          <a:xfrm>
            <a:off x="9144000" y="3638490"/>
            <a:ext cx="52539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18 VAG Rounded Thin   55390"/>
              </a:rPr>
              <a:t>Data</a:t>
            </a:r>
            <a:r>
              <a:rPr lang="en-US" sz="2000" dirty="0" smtClean="0">
                <a:solidFill>
                  <a:schemeClr val="tx1"/>
                </a:solidFill>
                <a:latin typeface="18 VAG Rounded Thin   55390"/>
              </a:rPr>
              <a:t> (e.g,. Sentences, Words, Booleans, Lists)</a:t>
            </a:r>
            <a:endParaRPr lang="en-US" sz="3600" dirty="0" smtClean="0">
              <a:solidFill>
                <a:schemeClr val="tx1"/>
              </a:solidFill>
              <a:latin typeface="18 VAG Rounded Thin   5539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114800" y="2438400"/>
            <a:ext cx="1447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1" dirty="0" smtClean="0">
                <a:solidFill>
                  <a:srgbClr val="FFFF00"/>
                </a:solidFill>
                <a:latin typeface="18 VAG Rounded Thin   55390"/>
              </a:rPr>
              <a:t>Normal </a:t>
            </a:r>
            <a:br>
              <a:rPr lang="en-US" sz="2800" b="1" dirty="0" smtClean="0">
                <a:solidFill>
                  <a:srgbClr val="FFFF00"/>
                </a:solidFill>
                <a:latin typeface="18 VAG Rounded Thin   55390"/>
              </a:rPr>
            </a:br>
            <a:r>
              <a:rPr lang="en-US" sz="2800" b="1" dirty="0" smtClean="0">
                <a:solidFill>
                  <a:srgbClr val="FFFF00"/>
                </a:solidFill>
                <a:latin typeface="18 VAG Rounded Thin   55390"/>
              </a:rPr>
              <a:t>Fish</a:t>
            </a:r>
            <a:endParaRPr lang="en-US" sz="4400" dirty="0" smtClean="0">
              <a:solidFill>
                <a:srgbClr val="FFFF00"/>
              </a:solidFill>
              <a:latin typeface="18 VAG Rounded Thin   5539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3810000" y="4572000"/>
            <a:ext cx="5410200" cy="2507481"/>
            <a:chOff x="3810000" y="4572000"/>
            <a:chExt cx="5410200" cy="2507481"/>
          </a:xfrm>
        </p:grpSpPr>
        <p:grpSp>
          <p:nvGrpSpPr>
            <p:cNvPr id="8" name="Group 7"/>
            <p:cNvGrpSpPr/>
            <p:nvPr/>
          </p:nvGrpSpPr>
          <p:grpSpPr>
            <a:xfrm>
              <a:off x="5334000" y="4800600"/>
              <a:ext cx="2659857" cy="1821681"/>
              <a:chOff x="4724400" y="1676400"/>
              <a:chExt cx="2659857" cy="1821681"/>
            </a:xfrm>
          </p:grpSpPr>
          <p:pic>
            <p:nvPicPr>
              <p:cNvPr id="5" name="Content Placeholder 6" descr="Screen shot 2011-01-19 at 10.51.39 AM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  </a:ext>
                </a:extLst>
              </a:blip>
              <a:srcRect l="-146" r="-146"/>
              <a:stretch/>
            </p:blipFill>
            <p:spPr bwMode="auto">
              <a:xfrm>
                <a:off x="4724400" y="1676400"/>
                <a:ext cx="2659857" cy="18216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" name="Content Placeholder 3" descr="shark.jp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 bwMode="auto">
              <a:xfrm>
                <a:off x="5029200" y="2362200"/>
                <a:ext cx="1295400" cy="6904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7" name="Rectangle 26"/>
            <p:cNvSpPr/>
            <p:nvPr/>
          </p:nvSpPr>
          <p:spPr>
            <a:xfrm>
              <a:off x="3966216" y="4572000"/>
              <a:ext cx="52539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18 VAG Rounded Thin   55390"/>
                </a:rPr>
                <a:t>Data</a:t>
              </a:r>
              <a:r>
                <a:rPr lang="en-US" sz="2000" dirty="0" smtClean="0">
                  <a:solidFill>
                    <a:schemeClr val="tx1"/>
                  </a:solidFill>
                  <a:latin typeface="18 VAG Rounded Thin   55390"/>
                </a:rPr>
                <a:t> (e.g,. Sentences, Words, Booleans, Lists)</a:t>
              </a:r>
              <a:endParaRPr lang="en-US" sz="3600" dirty="0" smtClean="0">
                <a:solidFill>
                  <a:schemeClr val="tx1"/>
                </a:solidFill>
                <a:latin typeface="18 VAG Rounded Thin   55390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6705600" y="6400800"/>
              <a:ext cx="990950" cy="678681"/>
              <a:chOff x="4724400" y="1676400"/>
              <a:chExt cx="2659857" cy="1821681"/>
            </a:xfrm>
          </p:grpSpPr>
          <p:pic>
            <p:nvPicPr>
              <p:cNvPr id="33" name="Content Placeholder 6" descr="Screen shot 2011-01-19 at 10.51.39 AM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  </a:ext>
                </a:extLst>
              </a:blip>
              <a:srcRect l="-146" r="-146"/>
              <a:stretch/>
            </p:blipFill>
            <p:spPr bwMode="auto">
              <a:xfrm>
                <a:off x="4724400" y="1676400"/>
                <a:ext cx="2659857" cy="18216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4" name="Content Placeholder 3" descr="shark.jpg"/>
              <p:cNvPicPr>
                <a:picLocks noChangeAspect="1"/>
              </p:cNvPicPr>
              <p:nvPr/>
            </p:nvPicPr>
            <p:blipFill>
              <a:blip r:embed="rId5"/>
              <a:srcRect l="16004" t="11265" r="12726" b="25785"/>
              <a:stretch>
                <a:fillRect/>
              </a:stretch>
            </p:blipFill>
            <p:spPr bwMode="auto">
              <a:xfrm>
                <a:off x="5034281" y="2362201"/>
                <a:ext cx="1224141" cy="68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5" name="Rectangle 34"/>
            <p:cNvSpPr/>
            <p:nvPr/>
          </p:nvSpPr>
          <p:spPr>
            <a:xfrm>
              <a:off x="5334000" y="6546081"/>
              <a:ext cx="14478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b="1" dirty="0" smtClean="0">
                  <a:solidFill>
                    <a:schemeClr val="tx1"/>
                  </a:solidFill>
                  <a:latin typeface="18 VAG Rounded Thin   55390"/>
                </a:rPr>
                <a:t>Functions</a:t>
              </a:r>
              <a:endParaRPr lang="en-US" sz="3600" dirty="0" smtClean="0">
                <a:solidFill>
                  <a:schemeClr val="tx1"/>
                </a:solidFill>
                <a:latin typeface="18 VAG Rounded Thin   5539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810000" y="5334000"/>
              <a:ext cx="17526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800" b="1" dirty="0" smtClean="0">
                  <a:solidFill>
                    <a:srgbClr val="FFFF00"/>
                  </a:solidFill>
                  <a:latin typeface="18 VAG Rounded Thin   55390"/>
                </a:rPr>
                <a:t>Pregnant</a:t>
              </a:r>
              <a:br>
                <a:rPr lang="en-US" sz="2800" b="1" dirty="0" smtClean="0">
                  <a:solidFill>
                    <a:srgbClr val="FFFF00"/>
                  </a:solidFill>
                  <a:latin typeface="18 VAG Rounded Thin   55390"/>
                </a:rPr>
              </a:br>
              <a:r>
                <a:rPr lang="en-US" sz="2800" b="1" dirty="0" smtClean="0">
                  <a:solidFill>
                    <a:srgbClr val="FFFF00"/>
                  </a:solidFill>
                  <a:latin typeface="18 VAG Rounded Thin   55390"/>
                </a:rPr>
                <a:t>Fish</a:t>
              </a:r>
              <a:endParaRPr lang="en-US" sz="4400" dirty="0" smtClean="0">
                <a:solidFill>
                  <a:srgbClr val="FFFF00"/>
                </a:solidFill>
                <a:latin typeface="18 VAG Rounded Thin   55390"/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9220200" y="2753380"/>
            <a:ext cx="1752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1" dirty="0" smtClean="0">
                <a:solidFill>
                  <a:srgbClr val="FFFF00"/>
                </a:solidFill>
                <a:latin typeface="18 VAG Rounded Thin   55390"/>
              </a:rPr>
              <a:t>Sharks</a:t>
            </a:r>
            <a:endParaRPr lang="en-US" sz="4400" dirty="0" smtClean="0">
              <a:solidFill>
                <a:srgbClr val="FFFF00"/>
              </a:solidFill>
              <a:latin typeface="18 VAG Rounded Thin   5539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0058400" y="1600200"/>
            <a:ext cx="1447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tx1"/>
                </a:solidFill>
                <a:latin typeface="18 VAG Rounded Thin   55390"/>
              </a:rPr>
              <a:t>Functions</a:t>
            </a:r>
            <a:endParaRPr lang="en-US" sz="3600" dirty="0" smtClean="0">
              <a:solidFill>
                <a:schemeClr val="tx1"/>
              </a:solidFill>
              <a:latin typeface="18 VAG Rounded Thin   5539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9220200" y="4492739"/>
            <a:ext cx="4114800" cy="2891542"/>
            <a:chOff x="9220200" y="4492739"/>
            <a:chExt cx="4114800" cy="2891542"/>
          </a:xfrm>
        </p:grpSpPr>
        <p:pic>
          <p:nvPicPr>
            <p:cNvPr id="39" name="Content Placeholder 6" descr="Screen shot 2011-01-19 at 10.51.39 A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-146" r="-146"/>
            <a:stretch/>
          </p:blipFill>
          <p:spPr bwMode="auto">
            <a:xfrm>
              <a:off x="10675143" y="5026139"/>
              <a:ext cx="2659857" cy="18216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Content Placeholder 3" descr="shark.jpg"/>
            <p:cNvPicPr>
              <a:picLocks noChangeAspect="1"/>
            </p:cNvPicPr>
            <p:nvPr/>
          </p:nvPicPr>
          <p:blipFill>
            <a:blip r:embed="rId4"/>
            <a:srcRect l="886" t="26449" r="732" b="30779"/>
            <a:stretch>
              <a:fillRect/>
            </a:stretch>
          </p:blipFill>
          <p:spPr bwMode="auto">
            <a:xfrm>
              <a:off x="10979943" y="5758379"/>
              <a:ext cx="1295400" cy="563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1" name="Group 40"/>
            <p:cNvGrpSpPr/>
            <p:nvPr/>
          </p:nvGrpSpPr>
          <p:grpSpPr>
            <a:xfrm>
              <a:off x="11353800" y="4492739"/>
              <a:ext cx="990950" cy="678681"/>
              <a:chOff x="4724400" y="1676400"/>
              <a:chExt cx="2659857" cy="1821681"/>
            </a:xfrm>
          </p:grpSpPr>
          <p:pic>
            <p:nvPicPr>
              <p:cNvPr id="42" name="Content Placeholder 6" descr="Screen shot 2011-01-19 at 10.51.39 AM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  </a:ext>
                </a:extLst>
              </a:blip>
              <a:srcRect l="-146" r="-146"/>
              <a:stretch/>
            </p:blipFill>
            <p:spPr bwMode="auto">
              <a:xfrm>
                <a:off x="4724400" y="1676400"/>
                <a:ext cx="2659857" cy="18216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Content Placeholder 3" descr="shark.jpg"/>
              <p:cNvPicPr>
                <a:picLocks noChangeAspect="1"/>
              </p:cNvPicPr>
              <p:nvPr/>
            </p:nvPicPr>
            <p:blipFill>
              <a:blip r:embed="rId5"/>
              <a:srcRect l="16004" t="11265" r="12726" b="25785"/>
              <a:stretch>
                <a:fillRect/>
              </a:stretch>
            </p:blipFill>
            <p:spPr bwMode="auto">
              <a:xfrm>
                <a:off x="5034281" y="2362201"/>
                <a:ext cx="1224141" cy="68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5" name="Rectangle 44"/>
            <p:cNvSpPr/>
            <p:nvPr/>
          </p:nvSpPr>
          <p:spPr>
            <a:xfrm>
              <a:off x="9220200" y="5522893"/>
              <a:ext cx="17526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800" b="1" dirty="0" smtClean="0">
                  <a:solidFill>
                    <a:srgbClr val="FFFF00"/>
                  </a:solidFill>
                  <a:latin typeface="18 VAG Rounded Thin   55390"/>
                </a:rPr>
                <a:t>Pregnant</a:t>
              </a:r>
            </a:p>
            <a:p>
              <a:pPr algn="r"/>
              <a:r>
                <a:rPr lang="en-US" sz="2800" b="1" dirty="0" smtClean="0">
                  <a:solidFill>
                    <a:srgbClr val="FFFF00"/>
                  </a:solidFill>
                  <a:latin typeface="18 VAG Rounded Thin   55390"/>
                </a:rPr>
                <a:t>Sharks</a:t>
              </a:r>
              <a:endParaRPr lang="en-US" sz="4400" dirty="0" smtClean="0">
                <a:solidFill>
                  <a:srgbClr val="FFFF00"/>
                </a:solidFill>
                <a:latin typeface="18 VAG Rounded Thin   5539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058400" y="4638020"/>
              <a:ext cx="14478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b="1" dirty="0" smtClean="0">
                  <a:solidFill>
                    <a:schemeClr val="tx1"/>
                  </a:solidFill>
                  <a:latin typeface="18 VAG Rounded Thin   55390"/>
                </a:rPr>
                <a:t>Functions</a:t>
              </a:r>
              <a:endParaRPr lang="en-US" sz="3600" dirty="0" smtClean="0">
                <a:solidFill>
                  <a:schemeClr val="tx1"/>
                </a:solidFill>
                <a:latin typeface="18 VAG Rounded Thin   55390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1353800" y="6705600"/>
              <a:ext cx="990950" cy="678681"/>
              <a:chOff x="4724400" y="1676400"/>
              <a:chExt cx="2659857" cy="1821681"/>
            </a:xfrm>
          </p:grpSpPr>
          <p:pic>
            <p:nvPicPr>
              <p:cNvPr id="48" name="Content Placeholder 6" descr="Screen shot 2011-01-19 at 10.51.39 AM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  </a:ext>
                </a:extLst>
              </a:blip>
              <a:srcRect l="-146" r="-146"/>
              <a:stretch/>
            </p:blipFill>
            <p:spPr bwMode="auto">
              <a:xfrm>
                <a:off x="4724400" y="1676400"/>
                <a:ext cx="2659857" cy="18216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" name="Content Placeholder 3" descr="shark.jp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 bwMode="auto">
              <a:xfrm>
                <a:off x="5029200" y="2362200"/>
                <a:ext cx="1295400" cy="6904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0" name="Rectangle 49"/>
            <p:cNvSpPr/>
            <p:nvPr/>
          </p:nvSpPr>
          <p:spPr>
            <a:xfrm>
              <a:off x="9982200" y="6844516"/>
              <a:ext cx="14478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b="1" dirty="0" smtClean="0">
                  <a:solidFill>
                    <a:schemeClr val="tx1"/>
                  </a:solidFill>
                  <a:latin typeface="18 VAG Rounded Thin   55390"/>
                </a:rPr>
                <a:t>Functions</a:t>
              </a:r>
              <a:endParaRPr lang="en-US" sz="3600" dirty="0" smtClean="0">
                <a:solidFill>
                  <a:schemeClr val="tx1"/>
                </a:solidFill>
                <a:latin typeface="18 VAG Rounded Thin   5539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HOFs you have seen before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sz="half" idx="4294967295"/>
          </p:nvPr>
        </p:nvSpPr>
        <p:spPr>
          <a:xfrm>
            <a:off x="3124200" y="1188720"/>
            <a:ext cx="8534400" cy="6367037"/>
          </a:xfrm>
          <a:prstGeom prst="rect">
            <a:avLst/>
          </a:prstGeom>
        </p:spPr>
        <p:txBody>
          <a:bodyPr/>
          <a:lstStyle/>
          <a:p>
            <a:pPr eaLnBrk="1" hangingPunct="1">
              <a:buNone/>
            </a:pPr>
            <a:r>
              <a:rPr lang="en-US" sz="3600" dirty="0" smtClean="0">
                <a:latin typeface="18 VAG Rounded Bold   07390" charset="0"/>
              </a:rPr>
              <a:t>	Useful HOFs (you can build your own!)</a:t>
            </a:r>
          </a:p>
          <a:p>
            <a:pPr lvl="1" eaLnBrk="1" hangingPunct="1"/>
            <a:r>
              <a:rPr lang="en-US" sz="3200" dirty="0">
                <a:latin typeface="18 VAG Rounded Bold   07390" charset="0"/>
              </a:rPr>
              <a:t>map </a:t>
            </a:r>
            <a:r>
              <a:rPr lang="en-US" sz="3200" u="sng" dirty="0">
                <a:latin typeface="Courier"/>
                <a:cs typeface="Courier"/>
              </a:rPr>
              <a:t>Reporter</a:t>
            </a:r>
            <a:r>
              <a:rPr lang="en-US" sz="3200" dirty="0">
                <a:latin typeface="18 VAG Rounded Bold   07390" charset="0"/>
              </a:rPr>
              <a:t> over </a:t>
            </a:r>
            <a:r>
              <a:rPr lang="en-US" sz="3200" u="sng" dirty="0">
                <a:latin typeface="Courier"/>
                <a:cs typeface="Courier"/>
              </a:rPr>
              <a:t>List</a:t>
            </a:r>
          </a:p>
          <a:p>
            <a:pPr lvl="2" eaLnBrk="1" hangingPunct="1"/>
            <a:r>
              <a:rPr lang="en-US" sz="2400" dirty="0" smtClean="0">
                <a:latin typeface="18 VAG Rounded Bold   07390" charset="0"/>
              </a:rPr>
              <a:t>Report a </a:t>
            </a:r>
            <a:r>
              <a:rPr lang="en-US" sz="2400" dirty="0">
                <a:latin typeface="18 VAG Rounded Bold   07390" charset="0"/>
              </a:rPr>
              <a:t>new list, </a:t>
            </a:r>
            <a:r>
              <a:rPr lang="en-US" sz="2400" dirty="0" smtClean="0">
                <a:latin typeface="18 VAG Rounded Bold   07390" charset="0"/>
              </a:rPr>
              <a:t>every </a:t>
            </a:r>
            <a:r>
              <a:rPr lang="en-US" sz="2400" dirty="0">
                <a:latin typeface="18 VAG Rounded Bold   07390" charset="0"/>
              </a:rPr>
              <a:t>element </a:t>
            </a:r>
            <a:r>
              <a:rPr lang="en-US" sz="2400" dirty="0">
                <a:latin typeface="Courier"/>
                <a:cs typeface="Courier"/>
              </a:rPr>
              <a:t>E</a:t>
            </a:r>
            <a:r>
              <a:rPr lang="en-US" sz="2400" dirty="0">
                <a:latin typeface="18 VAG Rounded Bold   07390" charset="0"/>
              </a:rPr>
              <a:t> of </a:t>
            </a:r>
            <a:r>
              <a:rPr lang="en-US" sz="2400" dirty="0">
                <a:latin typeface="Courier"/>
                <a:cs typeface="Courier"/>
              </a:rPr>
              <a:t>List</a:t>
            </a:r>
            <a:r>
              <a:rPr lang="en-US" sz="2400" dirty="0">
                <a:latin typeface="18 VAG Rounded Bold   07390" charset="0"/>
              </a:rPr>
              <a:t> </a:t>
            </a:r>
            <a:r>
              <a:rPr lang="en-US" sz="2400" dirty="0" smtClean="0">
                <a:latin typeface="18 VAG Rounded Bold   07390" charset="0"/>
              </a:rPr>
              <a:t>becoming </a:t>
            </a:r>
            <a:r>
              <a:rPr lang="en-US" sz="2400" dirty="0">
                <a:latin typeface="Courier"/>
                <a:cs typeface="Courier"/>
              </a:rPr>
              <a:t>Reporter(E)</a:t>
            </a:r>
            <a:r>
              <a:rPr lang="en-US" sz="2400" dirty="0">
                <a:latin typeface="18 VAG Rounded Bold   07390" charset="0"/>
              </a:rPr>
              <a:t> </a:t>
            </a:r>
          </a:p>
          <a:p>
            <a:pPr lvl="1" eaLnBrk="1" hangingPunct="1"/>
            <a:r>
              <a:rPr lang="en-US" sz="3200" dirty="0">
                <a:latin typeface="18 VAG Rounded Bold   07390" charset="0"/>
              </a:rPr>
              <a:t>keep items s.t. </a:t>
            </a:r>
            <a:r>
              <a:rPr lang="en-US" sz="3200" u="sng" dirty="0">
                <a:latin typeface="Courier"/>
                <a:cs typeface="Courier"/>
              </a:rPr>
              <a:t>Predicate</a:t>
            </a:r>
            <a:r>
              <a:rPr lang="en-US" sz="3200" dirty="0">
                <a:latin typeface="18 VAG Rounded Bold   07390" charset="0"/>
              </a:rPr>
              <a:t> from </a:t>
            </a:r>
            <a:r>
              <a:rPr lang="en-US" sz="3200" u="sng" dirty="0">
                <a:latin typeface="Courier"/>
                <a:cs typeface="Courier"/>
              </a:rPr>
              <a:t>List</a:t>
            </a:r>
          </a:p>
          <a:p>
            <a:pPr lvl="2" eaLnBrk="1" hangingPunct="1"/>
            <a:r>
              <a:rPr lang="en-US" sz="2400" dirty="0" smtClean="0">
                <a:latin typeface="18 VAG Rounded Bold   07390" charset="0"/>
              </a:rPr>
              <a:t>Report a </a:t>
            </a:r>
            <a:r>
              <a:rPr lang="en-US" sz="2400" dirty="0">
                <a:latin typeface="18 VAG Rounded Bold   07390" charset="0"/>
              </a:rPr>
              <a:t>new list, </a:t>
            </a:r>
            <a:r>
              <a:rPr lang="en-US" sz="2400" dirty="0" smtClean="0">
                <a:latin typeface="18 VAG Rounded Bold   07390" charset="0"/>
              </a:rPr>
              <a:t>keeping only elements </a:t>
            </a:r>
            <a:r>
              <a:rPr lang="en-US" sz="2400" dirty="0">
                <a:latin typeface="Courier"/>
                <a:cs typeface="Courier"/>
              </a:rPr>
              <a:t>E</a:t>
            </a:r>
            <a:r>
              <a:rPr lang="en-US" sz="2400" dirty="0">
                <a:latin typeface="18 VAG Rounded Bold   07390" charset="0"/>
              </a:rPr>
              <a:t> </a:t>
            </a:r>
            <a:r>
              <a:rPr lang="en-US" sz="2400" dirty="0" smtClean="0">
                <a:latin typeface="18 VAG Rounded Bold   07390" charset="0"/>
              </a:rPr>
              <a:t>of </a:t>
            </a:r>
            <a:r>
              <a:rPr lang="en-US" sz="2400" dirty="0" smtClean="0">
                <a:latin typeface="Courier"/>
                <a:cs typeface="Courier"/>
              </a:rPr>
              <a:t>List</a:t>
            </a:r>
            <a:r>
              <a:rPr lang="en-US" sz="2400" dirty="0" smtClean="0">
                <a:latin typeface="18 VAG Rounded Bold   07390" charset="0"/>
              </a:rPr>
              <a:t> if </a:t>
            </a:r>
            <a:r>
              <a:rPr lang="en-US" sz="2400" dirty="0" smtClean="0">
                <a:latin typeface="Courier"/>
                <a:cs typeface="Courier"/>
              </a:rPr>
              <a:t>Predicate</a:t>
            </a:r>
            <a:r>
              <a:rPr lang="en-US" sz="2400" dirty="0">
                <a:latin typeface="Courier"/>
                <a:cs typeface="Courier"/>
              </a:rPr>
              <a:t>(E)</a:t>
            </a:r>
          </a:p>
          <a:p>
            <a:pPr lvl="1" eaLnBrk="1" hangingPunct="1"/>
            <a:r>
              <a:rPr lang="en-US" sz="3200" dirty="0">
                <a:latin typeface="18 VAG Rounded Bold   07390" charset="0"/>
              </a:rPr>
              <a:t>combine with </a:t>
            </a:r>
            <a:r>
              <a:rPr lang="en-US" sz="3200" u="sng" dirty="0">
                <a:latin typeface="Courier"/>
                <a:cs typeface="Courier"/>
              </a:rPr>
              <a:t>Reporter</a:t>
            </a:r>
            <a:r>
              <a:rPr lang="en-US" sz="3200" dirty="0">
                <a:latin typeface="18 VAG Rounded Bold   07390" charset="0"/>
              </a:rPr>
              <a:t> over </a:t>
            </a:r>
            <a:r>
              <a:rPr lang="en-US" sz="3200" u="sng" dirty="0">
                <a:latin typeface="Courier"/>
                <a:cs typeface="Courier"/>
              </a:rPr>
              <a:t>List</a:t>
            </a:r>
          </a:p>
          <a:p>
            <a:pPr lvl="2" eaLnBrk="1" hangingPunct="1"/>
            <a:r>
              <a:rPr lang="en-US" sz="2400" dirty="0">
                <a:latin typeface="18 VAG Rounded Bold   07390" charset="0"/>
              </a:rPr>
              <a:t>Combine all the elements of </a:t>
            </a:r>
            <a:r>
              <a:rPr lang="en-US" sz="2400" dirty="0">
                <a:latin typeface="Courier"/>
                <a:cs typeface="Courier"/>
              </a:rPr>
              <a:t>List</a:t>
            </a:r>
            <a:r>
              <a:rPr lang="en-US" sz="2400" dirty="0">
                <a:latin typeface="18 VAG Rounded Bold   07390" charset="0"/>
              </a:rPr>
              <a:t> with </a:t>
            </a:r>
            <a:r>
              <a:rPr lang="en-US" sz="2400" dirty="0">
                <a:latin typeface="Courier"/>
                <a:cs typeface="Courier"/>
              </a:rPr>
              <a:t>Reporter(E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  <a:p>
            <a:pPr lvl="2" eaLnBrk="1" hangingPunct="1"/>
            <a:r>
              <a:rPr lang="en-US" sz="2400" dirty="0" smtClean="0">
                <a:latin typeface="18 VAG Rounded Bold   07390" charset="0"/>
              </a:rPr>
              <a:t>This is also known as “reduce”</a:t>
            </a:r>
            <a:endParaRPr lang="en-US" sz="2400" u="sng" dirty="0">
              <a:latin typeface="Courier"/>
              <a:cs typeface="Courier"/>
            </a:endParaRPr>
          </a:p>
        </p:txBody>
      </p:sp>
      <p:pic>
        <p:nvPicPr>
          <p:cNvPr id="6" name="Picture 5" descr="Screen shot 2011-03-30 at 2.02.2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0" y="1981200"/>
            <a:ext cx="2103120" cy="974486"/>
          </a:xfrm>
          <a:prstGeom prst="rect">
            <a:avLst/>
          </a:prstGeom>
        </p:spPr>
      </p:pic>
      <p:pic>
        <p:nvPicPr>
          <p:cNvPr id="7" name="Picture 6" descr="Screen shot 2011-03-30 at 2.02.38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1" y="3352800"/>
            <a:ext cx="2103120" cy="956212"/>
          </a:xfrm>
          <a:prstGeom prst="rect">
            <a:avLst/>
          </a:prstGeom>
        </p:spPr>
      </p:pic>
      <p:pic>
        <p:nvPicPr>
          <p:cNvPr id="8" name="Picture 7" descr="Screen shot 2011-03-30 at 2.02.48 A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000400"/>
              </a:clrFrom>
              <a:clrTo>
                <a:srgbClr val="0004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11001" y="4800600"/>
            <a:ext cx="2103120" cy="9883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7924800" y="990600"/>
            <a:ext cx="6172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</a:t>
            </a:r>
            <a:r>
              <a:rPr lang="en-US" b="1">
                <a:latin typeface="Courier"/>
                <a:cs typeface="Courier"/>
              </a:rPr>
              <a:t>combine</a:t>
            </a:r>
            <a:r>
              <a:rPr lang="en-US"/>
              <a:t> works:</a:t>
            </a:r>
          </a:p>
        </p:txBody>
      </p:sp>
      <p:sp>
        <p:nvSpPr>
          <p:cNvPr id="6" name="Manual Operation 5"/>
          <p:cNvSpPr/>
          <p:nvPr/>
        </p:nvSpPr>
        <p:spPr>
          <a:xfrm>
            <a:off x="4013922" y="2243972"/>
            <a:ext cx="9601202" cy="4389120"/>
          </a:xfrm>
          <a:prstGeom prst="flowChartManualOperation">
            <a:avLst/>
          </a:prstGeom>
          <a:solidFill>
            <a:schemeClr val="tx1">
              <a:alpha val="25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8" tIns="54864" rIns="109728" bIns="54864"/>
          <a:lstStyle/>
          <a:p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90397" y="1585750"/>
            <a:ext cx="2926080" cy="64008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988077" y="1585750"/>
            <a:ext cx="1463040" cy="64008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3886200" y="1512452"/>
            <a:ext cx="9875520" cy="914400"/>
          </a:xfrm>
          <a:prstGeom prst="rect">
            <a:avLst/>
          </a:prstGeom>
        </p:spPr>
        <p:txBody>
          <a:bodyPr vert="horz" lIns="109728" tIns="54864" rIns="109728" bIns="54864" anchor="t">
            <a:noAutofit/>
          </a:bodyPr>
          <a:lstStyle/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>combine </a:t>
            </a:r>
            <a:r>
              <a:rPr kumimoji="0" lang="en-US" sz="43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>with  </a:t>
            </a:r>
            <a:r>
              <a:rPr kumimoji="0" lang="en-US" sz="4300" b="1" i="0" u="sng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"/>
                <a:ea typeface="ＭＳ Ｐゴシック" charset="-128"/>
                <a:cs typeface="Courier"/>
              </a:rPr>
              <a:t>Reporter</a:t>
            </a:r>
            <a:r>
              <a:rPr kumimoji="0" lang="en-US" sz="43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> </a:t>
            </a:r>
            <a:r>
              <a:rPr kumimoji="0" lang="en-US" sz="43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18 VAG Rounded Bold   07390" charset="0"/>
                <a:ea typeface="ＭＳ Ｐゴシック" charset="-128"/>
                <a:cs typeface="ＭＳ Ｐゴシック" charset="-128"/>
              </a:rPr>
              <a:t> over  </a:t>
            </a:r>
            <a:r>
              <a:rPr kumimoji="0" lang="en-US" sz="4300" b="1" i="0" u="sng" strike="noStrike" kern="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ourier"/>
                <a:ea typeface="ＭＳ Ｐゴシック" charset="-128"/>
                <a:cs typeface="Courier"/>
              </a:rPr>
              <a:t>List</a:t>
            </a:r>
            <a:endParaRPr kumimoji="0" lang="en-US" sz="72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orbe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" name="Picture 9" descr="Screen shot 2011-03-29 at 8.15.4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4324" t="9999" r="10416" b="6667"/>
          <a:stretch/>
        </p:blipFill>
        <p:spPr>
          <a:xfrm>
            <a:off x="12213759" y="76200"/>
            <a:ext cx="990983" cy="1371600"/>
          </a:xfrm>
          <a:prstGeom prst="rect">
            <a:avLst/>
          </a:prstGeom>
        </p:spPr>
      </p:pic>
      <p:pic>
        <p:nvPicPr>
          <p:cNvPr id="11" name="Picture 10" descr="FFF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521" y="506612"/>
            <a:ext cx="2057400" cy="822960"/>
          </a:xfrm>
          <a:prstGeom prst="rect">
            <a:avLst/>
          </a:prstGeom>
        </p:spPr>
      </p:pic>
      <p:pic>
        <p:nvPicPr>
          <p:cNvPr id="12" name="Picture 11" descr="FFFF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751" y="6755012"/>
            <a:ext cx="4662121" cy="1066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238002" y="2050862"/>
            <a:ext cx="506600" cy="849463"/>
          </a:xfrm>
          <a:prstGeom prst="rect">
            <a:avLst/>
          </a:prstGeom>
        </p:spPr>
        <p:txBody>
          <a:bodyPr wrap="none" lIns="109728" tIns="54864" rIns="109728" bIns="54864">
            <a:sp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latin typeface="18 VAG Rounded Bold   07390" charset="0"/>
              </a:rPr>
              <a:t>c</a:t>
            </a:r>
            <a:endParaRPr lang="en-US" sz="86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00436" y="2070872"/>
            <a:ext cx="574926" cy="849463"/>
          </a:xfrm>
          <a:prstGeom prst="rect">
            <a:avLst/>
          </a:prstGeom>
        </p:spPr>
        <p:txBody>
          <a:bodyPr wrap="none" lIns="109728" tIns="54864" rIns="109728" bIns="54864">
            <a:sp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latin typeface="18 VAG Rounded Bold   07390" charset="0"/>
              </a:rPr>
              <a:t>d</a:t>
            </a:r>
            <a:endParaRPr lang="en-US" sz="86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86800" y="3414231"/>
            <a:ext cx="574926" cy="849463"/>
          </a:xfrm>
          <a:prstGeom prst="rect">
            <a:avLst/>
          </a:prstGeom>
        </p:spPr>
        <p:txBody>
          <a:bodyPr wrap="none" lIns="109728" tIns="54864" rIns="109728" bIns="54864">
            <a:sp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latin typeface="18 VAG Rounded Bold   07390" charset="0"/>
              </a:rPr>
              <a:t>b</a:t>
            </a:r>
            <a:endParaRPr lang="en-US" sz="86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035674" y="5006755"/>
            <a:ext cx="574926" cy="849463"/>
          </a:xfrm>
          <a:prstGeom prst="rect">
            <a:avLst/>
          </a:prstGeom>
        </p:spPr>
        <p:txBody>
          <a:bodyPr wrap="none" lIns="109728" tIns="54864" rIns="109728" bIns="54864">
            <a:sp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latin typeface="18 VAG Rounded Bold   07390" charset="0"/>
              </a:rPr>
              <a:t>a</a:t>
            </a:r>
            <a:endParaRPr lang="en-US" sz="86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9063460" y="2792614"/>
            <a:ext cx="2137940" cy="841420"/>
            <a:chOff x="2750781" y="2438401"/>
            <a:chExt cx="1781617" cy="701183"/>
          </a:xfrm>
        </p:grpSpPr>
        <p:grpSp>
          <p:nvGrpSpPr>
            <p:cNvPr id="18" name="Group 29"/>
            <p:cNvGrpSpPr/>
            <p:nvPr/>
          </p:nvGrpSpPr>
          <p:grpSpPr>
            <a:xfrm>
              <a:off x="2750781" y="2438401"/>
              <a:ext cx="1781617" cy="701183"/>
              <a:chOff x="507803" y="1371600"/>
              <a:chExt cx="8131814" cy="4267200"/>
            </a:xfrm>
          </p:grpSpPr>
          <p:sp>
            <p:nvSpPr>
              <p:cNvPr id="20" name="Manual Operation 19"/>
              <p:cNvSpPr/>
              <p:nvPr/>
            </p:nvSpPr>
            <p:spPr>
              <a:xfrm>
                <a:off x="507803" y="1921403"/>
                <a:ext cx="8131814" cy="3717397"/>
              </a:xfrm>
              <a:prstGeom prst="flowChartManualOperation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25231" y="1371600"/>
                <a:ext cx="3809999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807758" y="1371600"/>
                <a:ext cx="3794673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9" name="Picture 18" descr="FFF.gif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3165814" y="2667000"/>
              <a:ext cx="969064" cy="38762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pic>
        <p:nvPicPr>
          <p:cNvPr id="35" name="Picture 34" descr="afb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8552" y="3703500"/>
            <a:ext cx="1200998" cy="480399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8534400" y="4267200"/>
            <a:ext cx="2137940" cy="841420"/>
            <a:chOff x="2750781" y="2438401"/>
            <a:chExt cx="1781617" cy="701183"/>
          </a:xfrm>
        </p:grpSpPr>
        <p:grpSp>
          <p:nvGrpSpPr>
            <p:cNvPr id="39" name="Group 29"/>
            <p:cNvGrpSpPr/>
            <p:nvPr/>
          </p:nvGrpSpPr>
          <p:grpSpPr>
            <a:xfrm>
              <a:off x="2750781" y="2438401"/>
              <a:ext cx="1781617" cy="701183"/>
              <a:chOff x="507803" y="1371600"/>
              <a:chExt cx="8131814" cy="4267200"/>
            </a:xfrm>
          </p:grpSpPr>
          <p:sp>
            <p:nvSpPr>
              <p:cNvPr id="41" name="Manual Operation 40"/>
              <p:cNvSpPr/>
              <p:nvPr/>
            </p:nvSpPr>
            <p:spPr>
              <a:xfrm>
                <a:off x="507803" y="1921403"/>
                <a:ext cx="8131814" cy="3717397"/>
              </a:xfrm>
              <a:prstGeom prst="flowChartManualOperation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25231" y="1371600"/>
                <a:ext cx="3809999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807758" y="1371600"/>
                <a:ext cx="3794673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40" name="Picture 39" descr="FFF.gif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3165814" y="2667000"/>
              <a:ext cx="969064" cy="38762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pic>
        <p:nvPicPr>
          <p:cNvPr id="44" name="Picture 43" descr="afb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8908" y="5166240"/>
            <a:ext cx="1847002" cy="511120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7924800" y="5715000"/>
            <a:ext cx="2137940" cy="841420"/>
            <a:chOff x="2750781" y="2438401"/>
            <a:chExt cx="1781617" cy="701183"/>
          </a:xfrm>
        </p:grpSpPr>
        <p:grpSp>
          <p:nvGrpSpPr>
            <p:cNvPr id="46" name="Group 29"/>
            <p:cNvGrpSpPr/>
            <p:nvPr/>
          </p:nvGrpSpPr>
          <p:grpSpPr>
            <a:xfrm>
              <a:off x="2750781" y="2438401"/>
              <a:ext cx="1781617" cy="701183"/>
              <a:chOff x="507803" y="1371600"/>
              <a:chExt cx="8131814" cy="4267200"/>
            </a:xfrm>
          </p:grpSpPr>
          <p:sp>
            <p:nvSpPr>
              <p:cNvPr id="48" name="Manual Operation 47"/>
              <p:cNvSpPr/>
              <p:nvPr/>
            </p:nvSpPr>
            <p:spPr>
              <a:xfrm>
                <a:off x="507803" y="1921403"/>
                <a:ext cx="8131814" cy="3717397"/>
              </a:xfrm>
              <a:prstGeom prst="flowChartManualOperation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25231" y="1371600"/>
                <a:ext cx="3809999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4807758" y="1371600"/>
                <a:ext cx="3794673" cy="542120"/>
              </a:xfrm>
              <a:prstGeom prst="rect">
                <a:avLst/>
              </a:prstGeom>
              <a:solidFill>
                <a:schemeClr val="tx2">
                  <a:lumMod val="90000"/>
                  <a:alpha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47" name="Picture 46" descr="FFF.gif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3165814" y="2667000"/>
              <a:ext cx="969064" cy="38762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ourier"/>
                <a:cs typeface="Courier"/>
              </a:rPr>
              <a:t>combine</a:t>
            </a:r>
            <a:r>
              <a:rPr lang="en-US">
                <a:cs typeface="18 VAG Rounded Bold   07390"/>
              </a:rPr>
              <a:t> </a:t>
            </a:r>
            <a:r>
              <a:rPr lang="en-US"/>
              <a:t>above the abstraction line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733800" y="4572000"/>
            <a:ext cx="101346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Your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should be </a:t>
            </a:r>
            <a:r>
              <a:rPr lang="en-US" sz="3800" b="1" dirty="0" smtClean="0">
                <a:solidFill>
                  <a:schemeClr val="tx1"/>
                </a:solidFill>
                <a:latin typeface="18 VAG Rounded Thin   55390"/>
              </a:rPr>
              <a:t>associative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, and work if it’s</a:t>
            </a:r>
          </a:p>
        </p:txBody>
      </p:sp>
      <p:pic>
        <p:nvPicPr>
          <p:cNvPr id="38" name="Picture 37" descr="Screen shot 2011-03-29 at 8.15.4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4324" t="9999" r="10416" b="6667"/>
          <a:stretch/>
        </p:blipFill>
        <p:spPr>
          <a:xfrm>
            <a:off x="5334000" y="1752600"/>
            <a:ext cx="1752983" cy="2426269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6400800" y="3581400"/>
            <a:ext cx="7010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a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b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c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d</a:t>
            </a:r>
          </a:p>
        </p:txBody>
      </p:sp>
      <p:grpSp>
        <p:nvGrpSpPr>
          <p:cNvPr id="51" name="Group 16"/>
          <p:cNvGrpSpPr/>
          <p:nvPr/>
        </p:nvGrpSpPr>
        <p:grpSpPr>
          <a:xfrm>
            <a:off x="8108580" y="2438400"/>
            <a:ext cx="3665134" cy="1143000"/>
            <a:chOff x="221060" y="0"/>
            <a:chExt cx="3665135" cy="1039091"/>
          </a:xfrm>
        </p:grpSpPr>
        <p:sp>
          <p:nvSpPr>
            <p:cNvPr id="52" name="Down Arrow 51"/>
            <p:cNvSpPr/>
            <p:nvPr/>
          </p:nvSpPr>
          <p:spPr>
            <a:xfrm>
              <a:off x="228600" y="0"/>
              <a:ext cx="3657591" cy="1039091"/>
            </a:xfrm>
            <a:prstGeom prst="downArrow">
              <a:avLst>
                <a:gd name="adj1" fmla="val 76849"/>
                <a:gd name="adj2" fmla="val 40857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21060" y="0"/>
              <a:ext cx="3665135" cy="455663"/>
            </a:xfrm>
            <a:prstGeom prst="rect">
              <a:avLst/>
            </a:prstGeom>
            <a:noFill/>
          </p:spPr>
          <p:txBody>
            <a:bodyPr wrap="square" lIns="130622" tIns="65311" rIns="130622" bIns="65311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urier"/>
                  <a:cs typeface="Courier"/>
                </a:rPr>
                <a:t>combine</a:t>
              </a: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 using </a:t>
              </a:r>
              <a:r>
                <a:rPr lang="en-US" sz="2400" b="1" dirty="0">
                  <a:solidFill>
                    <a:schemeClr val="bg1"/>
                  </a:solidFill>
                  <a:latin typeface="Courier"/>
                  <a:cs typeface="Courier"/>
                </a:rPr>
                <a:t>f</a:t>
              </a:r>
            </a:p>
          </p:txBody>
        </p:sp>
      </p:grpSp>
      <p:sp>
        <p:nvSpPr>
          <p:cNvPr id="54" name="Rectangle 53"/>
          <p:cNvSpPr/>
          <p:nvPr/>
        </p:nvSpPr>
        <p:spPr>
          <a:xfrm>
            <a:off x="6400800" y="5181600"/>
            <a:ext cx="7010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((a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b)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(c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d))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191000" y="5782508"/>
            <a:ext cx="92202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or…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400800" y="6392108"/>
            <a:ext cx="7010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(((a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b)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c) </a:t>
            </a:r>
            <a:r>
              <a:rPr lang="en-US" sz="3800" b="1" dirty="0" smtClean="0">
                <a:solidFill>
                  <a:srgbClr val="FFFF00"/>
                </a:solidFill>
                <a:latin typeface="Courier"/>
                <a:cs typeface="Courier"/>
              </a:rPr>
              <a:t>f</a:t>
            </a:r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 d)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191000" y="7001708"/>
            <a:ext cx="92202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etc…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400800" y="1676400"/>
            <a:ext cx="7010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smtClean="0">
                <a:solidFill>
                  <a:schemeClr val="tx1"/>
                </a:solidFill>
                <a:latin typeface="18 VAG Rounded Thin   55390"/>
              </a:rPr>
              <a:t>(a b c d)</a:t>
            </a:r>
          </a:p>
        </p:txBody>
      </p:sp>
      <p:pic>
        <p:nvPicPr>
          <p:cNvPr id="59" name="Picture 58" descr="f(ab)(cd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5334000"/>
            <a:ext cx="2933700" cy="558800"/>
          </a:xfrm>
          <a:prstGeom prst="rect">
            <a:avLst/>
          </a:prstGeom>
        </p:spPr>
      </p:pic>
      <p:pic>
        <p:nvPicPr>
          <p:cNvPr id="60" name="Picture 59" descr="f(ab)(cd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135" y="6477000"/>
            <a:ext cx="2820865" cy="635000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13863759" y="6781800"/>
            <a:ext cx="990600" cy="707838"/>
          </a:xfrm>
          <a:prstGeom prst="rect">
            <a:avLst/>
          </a:prstGeom>
        </p:spPr>
        <p:txBody>
          <a:bodyPr wrap="square" lIns="91397" tIns="45696" rIns="91397" bIns="45696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520" y="274320"/>
            <a:ext cx="13167360" cy="914400"/>
          </a:xfrm>
        </p:spPr>
        <p:txBody>
          <a:bodyPr/>
          <a:lstStyle/>
          <a:p>
            <a:r>
              <a:rPr lang="en-US" dirty="0" smtClean="0"/>
              <a:t>(Cal) Clicker Question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219200"/>
            <a:ext cx="13034010" cy="4937760"/>
          </a:xfrm>
        </p:spPr>
        <p:txBody>
          <a:bodyPr/>
          <a:lstStyle/>
          <a:p>
            <a:pPr marL="81912" indent="0">
              <a:buNone/>
            </a:pPr>
            <a:r>
              <a:rPr lang="en-US" dirty="0" smtClean="0"/>
              <a:t>What is reported here?</a:t>
            </a:r>
            <a:endParaRPr lang="en-US" b="1" dirty="0" smtClean="0">
              <a:latin typeface="Courier"/>
              <a:cs typeface="Courier"/>
            </a:endParaRPr>
          </a:p>
          <a:p>
            <a:pPr marL="81912" indent="0">
              <a:buNone/>
            </a:pPr>
            <a:endParaRPr lang="en-US" dirty="0" smtClean="0"/>
          </a:p>
          <a:p>
            <a:pPr marL="699101" indent="-617189">
              <a:buAutoNum type="alphaLcParenR"/>
            </a:pPr>
            <a:r>
              <a:rPr lang="en-US" dirty="0" smtClean="0"/>
              <a:t>abcd</a:t>
            </a:r>
          </a:p>
          <a:p>
            <a:pPr marL="699101" indent="-617189">
              <a:buAutoNum type="alphaLcParenR"/>
            </a:pPr>
            <a:r>
              <a:rPr lang="en-US" dirty="0" smtClean="0"/>
              <a:t>acdb</a:t>
            </a:r>
          </a:p>
          <a:p>
            <a:pPr marL="699101" indent="-617189">
              <a:buAutoNum type="alphaLcParenR"/>
            </a:pPr>
            <a:r>
              <a:rPr lang="en-US" dirty="0" smtClean="0"/>
              <a:t>bdac</a:t>
            </a:r>
          </a:p>
          <a:p>
            <a:pPr marL="699101" indent="-617189">
              <a:buAutoNum type="alphaLcParenR"/>
            </a:pPr>
            <a:r>
              <a:rPr lang="en-US" dirty="0" smtClean="0"/>
              <a:t>dcba</a:t>
            </a:r>
          </a:p>
          <a:p>
            <a:pPr marL="699101" indent="-617189">
              <a:buAutoNum type="alphaLcParenR"/>
            </a:pPr>
            <a:r>
              <a:rPr lang="en-US" dirty="0" smtClean="0"/>
              <a:t>(nothing)</a:t>
            </a:r>
            <a:endParaRPr lang="en-US" dirty="0" smtClean="0"/>
          </a:p>
          <a:p>
            <a:pPr marL="699101" indent="-617189">
              <a:buAutoNum type="alphaLcParenR"/>
            </a:pPr>
            <a:endParaRPr lang="en-US" dirty="0" smtClean="0"/>
          </a:p>
        </p:txBody>
      </p:sp>
      <p:pic>
        <p:nvPicPr>
          <p:cNvPr id="7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13487400" y="76200"/>
            <a:ext cx="1086829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0" descr="acrony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4648200"/>
            <a:ext cx="10323236" cy="772097"/>
          </a:xfrm>
          <a:prstGeom prst="rect">
            <a:avLst/>
          </a:prstGeom>
        </p:spPr>
      </p:pic>
      <p:pic>
        <p:nvPicPr>
          <p:cNvPr id="8" name="Picture 7" descr="joinswa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900" y="2514600"/>
            <a:ext cx="3784600" cy="17526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11598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71627</TotalTime>
  <Pages>47</Pages>
  <Words>539</Words>
  <Application>Microsoft Macintosh PowerPoint</Application>
  <PresentationFormat>Custom</PresentationFormat>
  <Paragraphs>82</Paragraphs>
  <Slides>15</Slides>
  <Notes>3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Metro</vt:lpstr>
      <vt:lpstr>Arkansas leading K-12 CS initiatives!</vt:lpstr>
      <vt:lpstr>Slide 2</vt:lpstr>
      <vt:lpstr>Why Use Functions? (review)</vt:lpstr>
      <vt:lpstr>Why Use Higher-Order Functions?</vt:lpstr>
      <vt:lpstr>Why HOFs are like Pregnant Fish, Sharks</vt:lpstr>
      <vt:lpstr>HOFs you have seen before</vt:lpstr>
      <vt:lpstr>How combine works:</vt:lpstr>
      <vt:lpstr>combine above the abstraction line</vt:lpstr>
      <vt:lpstr>(Cal) Clicker Question</vt:lpstr>
      <vt:lpstr>Slide 10</vt:lpstr>
      <vt:lpstr>Acronym Algorithm</vt:lpstr>
      <vt:lpstr>Acronym (uses map, keep, combine)</vt:lpstr>
      <vt:lpstr>(Cal) Clicker Question</vt:lpstr>
      <vt:lpstr>Slide 14</vt:lpstr>
      <vt:lpstr>HOF tools, sharks, pregnant fish, mymap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Dan Garcia</cp:lastModifiedBy>
  <cp:revision>3474</cp:revision>
  <cp:lastPrinted>2015-04-01T07:19:16Z</cp:lastPrinted>
  <dcterms:created xsi:type="dcterms:W3CDTF">2015-04-01T01:55:36Z</dcterms:created>
  <dcterms:modified xsi:type="dcterms:W3CDTF">2015-04-01T07:19:40Z</dcterms:modified>
</cp:coreProperties>
</file>